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4.xml" ContentType="application/vnd.openxmlformats-officedocument.drawingml.chart+xml"/>
  <Override PartName="/ppt/notesSlides/notesSlide18.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4"/>
  </p:sldMasterIdLst>
  <p:notesMasterIdLst>
    <p:notesMasterId r:id="rId35"/>
  </p:notesMasterIdLst>
  <p:handoutMasterIdLst>
    <p:handoutMasterId r:id="rId36"/>
  </p:handoutMasterIdLst>
  <p:sldIdLst>
    <p:sldId id="1255" r:id="rId5"/>
    <p:sldId id="1261" r:id="rId6"/>
    <p:sldId id="1262" r:id="rId7"/>
    <p:sldId id="1287" r:id="rId8"/>
    <p:sldId id="1603" r:id="rId9"/>
    <p:sldId id="1663" r:id="rId10"/>
    <p:sldId id="1546" r:id="rId11"/>
    <p:sldId id="1598" r:id="rId12"/>
    <p:sldId id="1665" r:id="rId13"/>
    <p:sldId id="1654" r:id="rId14"/>
    <p:sldId id="1664" r:id="rId15"/>
    <p:sldId id="1672" r:id="rId16"/>
    <p:sldId id="1673" r:id="rId17"/>
    <p:sldId id="1645" r:id="rId18"/>
    <p:sldId id="1674" r:id="rId19"/>
    <p:sldId id="1265" r:id="rId20"/>
    <p:sldId id="1675" r:id="rId21"/>
    <p:sldId id="1661" r:id="rId22"/>
    <p:sldId id="1662" r:id="rId23"/>
    <p:sldId id="1670" r:id="rId24"/>
    <p:sldId id="1671" r:id="rId25"/>
    <p:sldId id="1630" r:id="rId26"/>
    <p:sldId id="1263" r:id="rId27"/>
    <p:sldId id="1599" r:id="rId28"/>
    <p:sldId id="1286" r:id="rId29"/>
    <p:sldId id="1681" r:id="rId30"/>
    <p:sldId id="1682" r:id="rId31"/>
    <p:sldId id="1683" r:id="rId32"/>
    <p:sldId id="1684" r:id="rId33"/>
    <p:sldId id="1685" r:id="rId34"/>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Smith" initials="ES" lastIdx="11" clrIdx="0">
    <p:extLst>
      <p:ext uri="{19B8F6BF-5375-455C-9EA6-DF929625EA0E}">
        <p15:presenceInfo xmlns:p15="http://schemas.microsoft.com/office/powerpoint/2012/main" userId="S-1-5-21-273930133-2999445545-3187403980-3178" providerId="AD"/>
      </p:ext>
    </p:extLst>
  </p:cmAuthor>
  <p:cmAuthor id="2" name="jonathan bortz" initials="jb" lastIdx="1" clrIdx="1">
    <p:extLst>
      <p:ext uri="{19B8F6BF-5375-455C-9EA6-DF929625EA0E}">
        <p15:presenceInfo xmlns:p15="http://schemas.microsoft.com/office/powerpoint/2012/main" userId="3d657b0c7e5eca5b" providerId="Windows Live"/>
      </p:ext>
    </p:extLst>
  </p:cmAuthor>
  <p:cmAuthor id="3" name="Ted Harris" initials="TH" lastIdx="0" clrIdx="2">
    <p:extLst>
      <p:ext uri="{19B8F6BF-5375-455C-9EA6-DF929625EA0E}">
        <p15:presenceInfo xmlns:p15="http://schemas.microsoft.com/office/powerpoint/2012/main" userId="S-1-5-21-273930133-2999445545-3187403980-4237" providerId="AD"/>
      </p:ext>
    </p:extLst>
  </p:cmAuthor>
  <p:cmAuthor id="4" name="Jeff Borchers" initials="JB" lastIdx="3" clrIdx="3">
    <p:extLst>
      <p:ext uri="{19B8F6BF-5375-455C-9EA6-DF929625EA0E}">
        <p15:presenceInfo xmlns:p15="http://schemas.microsoft.com/office/powerpoint/2012/main" userId="S-1-5-21-273930133-2999445545-3187403980-41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B59"/>
    <a:srgbClr val="009644"/>
    <a:srgbClr val="FFFF00"/>
    <a:srgbClr val="608DB6"/>
    <a:srgbClr val="FFFFFF"/>
    <a:srgbClr val="4F81BD"/>
    <a:srgbClr val="B6CBE4"/>
    <a:srgbClr val="09BFFF"/>
    <a:srgbClr val="91B44A"/>
    <a:srgbClr val="4774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4170D3-00BB-46AE-B7C0-67A8B6889678}" v="1" dt="2021-11-08T14:22:40.1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6727" autoAdjust="0"/>
  </p:normalViewPr>
  <p:slideViewPr>
    <p:cSldViewPr snapToGrid="0">
      <p:cViewPr varScale="1">
        <p:scale>
          <a:sx n="110" d="100"/>
          <a:sy n="110" d="100"/>
        </p:scale>
        <p:origin x="630"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34" d="100"/>
        <a:sy n="134" d="100"/>
      </p:scale>
      <p:origin x="0" y="-8808"/>
    </p:cViewPr>
  </p:sorter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Bengtsson" userId="668ece06-02f1-4758-8d38-81651da0f190" providerId="ADAL" clId="{D64170D3-00BB-46AE-B7C0-67A8B6889678}"/>
    <pc:docChg chg="custSel addSld delSld modSld">
      <pc:chgData name="Martin Bengtsson" userId="668ece06-02f1-4758-8d38-81651da0f190" providerId="ADAL" clId="{D64170D3-00BB-46AE-B7C0-67A8B6889678}" dt="2021-11-08T14:26:13.578" v="93" actId="6549"/>
      <pc:docMkLst>
        <pc:docMk/>
      </pc:docMkLst>
      <pc:sldChg chg="modSp">
        <pc:chgData name="Martin Bengtsson" userId="668ece06-02f1-4758-8d38-81651da0f190" providerId="ADAL" clId="{D64170D3-00BB-46AE-B7C0-67A8B6889678}" dt="2021-11-08T14:26:13.578" v="93" actId="6549"/>
        <pc:sldMkLst>
          <pc:docMk/>
          <pc:sldMk cId="3154989115" sldId="1255"/>
        </pc:sldMkLst>
        <pc:spChg chg="mod">
          <ac:chgData name="Martin Bengtsson" userId="668ece06-02f1-4758-8d38-81651da0f190" providerId="ADAL" clId="{D64170D3-00BB-46AE-B7C0-67A8B6889678}" dt="2021-11-08T14:26:13.578" v="93" actId="6549"/>
          <ac:spMkLst>
            <pc:docMk/>
            <pc:sldMk cId="3154989115" sldId="1255"/>
            <ac:spMk id="7" creationId="{18022A0A-5566-4333-8242-92284554E945}"/>
          </ac:spMkLst>
        </pc:spChg>
      </pc:sldChg>
      <pc:sldChg chg="modSp">
        <pc:chgData name="Martin Bengtsson" userId="668ece06-02f1-4758-8d38-81651da0f190" providerId="ADAL" clId="{D64170D3-00BB-46AE-B7C0-67A8B6889678}" dt="2021-11-04T21:19:26.626" v="0" actId="6549"/>
        <pc:sldMkLst>
          <pc:docMk/>
          <pc:sldMk cId="3730961916" sldId="1672"/>
        </pc:sldMkLst>
        <pc:spChg chg="mod">
          <ac:chgData name="Martin Bengtsson" userId="668ece06-02f1-4758-8d38-81651da0f190" providerId="ADAL" clId="{D64170D3-00BB-46AE-B7C0-67A8B6889678}" dt="2021-11-04T21:19:26.626" v="0" actId="6549"/>
          <ac:spMkLst>
            <pc:docMk/>
            <pc:sldMk cId="3730961916" sldId="1672"/>
            <ac:spMk id="22" creationId="{F25ED135-0455-45FA-A36D-B9236BA19CE5}"/>
          </ac:spMkLst>
        </pc:spChg>
      </pc:sldChg>
      <pc:sldChg chg="del">
        <pc:chgData name="Martin Bengtsson" userId="668ece06-02f1-4758-8d38-81651da0f190" providerId="ADAL" clId="{D64170D3-00BB-46AE-B7C0-67A8B6889678}" dt="2021-11-08T14:22:44.521" v="59" actId="2696"/>
        <pc:sldMkLst>
          <pc:docMk/>
          <pc:sldMk cId="110454419" sldId="1676"/>
        </pc:sldMkLst>
      </pc:sldChg>
      <pc:sldChg chg="del">
        <pc:chgData name="Martin Bengtsson" userId="668ece06-02f1-4758-8d38-81651da0f190" providerId="ADAL" clId="{D64170D3-00BB-46AE-B7C0-67A8B6889678}" dt="2021-11-08T14:22:44.532" v="60" actId="2696"/>
        <pc:sldMkLst>
          <pc:docMk/>
          <pc:sldMk cId="1239455096" sldId="1677"/>
        </pc:sldMkLst>
      </pc:sldChg>
      <pc:sldChg chg="del">
        <pc:chgData name="Martin Bengtsson" userId="668ece06-02f1-4758-8d38-81651da0f190" providerId="ADAL" clId="{D64170D3-00BB-46AE-B7C0-67A8B6889678}" dt="2021-11-08T14:22:44.541" v="61" actId="2696"/>
        <pc:sldMkLst>
          <pc:docMk/>
          <pc:sldMk cId="2231465626" sldId="1678"/>
        </pc:sldMkLst>
      </pc:sldChg>
      <pc:sldChg chg="del">
        <pc:chgData name="Martin Bengtsson" userId="668ece06-02f1-4758-8d38-81651da0f190" providerId="ADAL" clId="{D64170D3-00BB-46AE-B7C0-67A8B6889678}" dt="2021-11-08T14:22:44.552" v="62" actId="2696"/>
        <pc:sldMkLst>
          <pc:docMk/>
          <pc:sldMk cId="3410773004" sldId="1679"/>
        </pc:sldMkLst>
      </pc:sldChg>
      <pc:sldChg chg="del">
        <pc:chgData name="Martin Bengtsson" userId="668ece06-02f1-4758-8d38-81651da0f190" providerId="ADAL" clId="{D64170D3-00BB-46AE-B7C0-67A8B6889678}" dt="2021-11-08T14:22:44.560" v="63" actId="2696"/>
        <pc:sldMkLst>
          <pc:docMk/>
          <pc:sldMk cId="133909344" sldId="1680"/>
        </pc:sldMkLst>
      </pc:sldChg>
      <pc:sldChg chg="add">
        <pc:chgData name="Martin Bengtsson" userId="668ece06-02f1-4758-8d38-81651da0f190" providerId="ADAL" clId="{D64170D3-00BB-46AE-B7C0-67A8B6889678}" dt="2021-11-08T14:22:40.156" v="58"/>
        <pc:sldMkLst>
          <pc:docMk/>
          <pc:sldMk cId="3954535524" sldId="1681"/>
        </pc:sldMkLst>
      </pc:sldChg>
      <pc:sldChg chg="add">
        <pc:chgData name="Martin Bengtsson" userId="668ece06-02f1-4758-8d38-81651da0f190" providerId="ADAL" clId="{D64170D3-00BB-46AE-B7C0-67A8B6889678}" dt="2021-11-08T14:22:40.156" v="58"/>
        <pc:sldMkLst>
          <pc:docMk/>
          <pc:sldMk cId="3276016768" sldId="1682"/>
        </pc:sldMkLst>
      </pc:sldChg>
      <pc:sldChg chg="add">
        <pc:chgData name="Martin Bengtsson" userId="668ece06-02f1-4758-8d38-81651da0f190" providerId="ADAL" clId="{D64170D3-00BB-46AE-B7C0-67A8B6889678}" dt="2021-11-08T14:22:40.156" v="58"/>
        <pc:sldMkLst>
          <pc:docMk/>
          <pc:sldMk cId="34441675" sldId="1683"/>
        </pc:sldMkLst>
      </pc:sldChg>
      <pc:sldChg chg="add">
        <pc:chgData name="Martin Bengtsson" userId="668ece06-02f1-4758-8d38-81651da0f190" providerId="ADAL" clId="{D64170D3-00BB-46AE-B7C0-67A8B6889678}" dt="2021-11-08T14:22:40.156" v="58"/>
        <pc:sldMkLst>
          <pc:docMk/>
          <pc:sldMk cId="826943898" sldId="1684"/>
        </pc:sldMkLst>
      </pc:sldChg>
      <pc:sldChg chg="add">
        <pc:chgData name="Martin Bengtsson" userId="668ece06-02f1-4758-8d38-81651da0f190" providerId="ADAL" clId="{D64170D3-00BB-46AE-B7C0-67A8B6889678}" dt="2021-11-08T14:22:40.156" v="58"/>
        <pc:sldMkLst>
          <pc:docMk/>
          <pc:sldMk cId="268544188" sldId="168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randerson\Desktop\Financials,%20Investor%20Relations,%20Budget%20&amp;%20Forecast\Investor%20Relations%20&amp;%20BOD\Investor%20Deck,%20BOD%20&amp;%20Earnings%20Backup%20(MB)\2021\Q3%202021\Investor%20Deck\Investor%20Deck%20-%20Backup%20(07.22.21).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randerson\Desktop\Financials,%20Investor%20Relations,%20Budget%20&amp;%20Forecast\Investor%20Relations%20&amp;%20BOD\Investor%20Deck,%20BOD%20&amp;%20Earnings%20Backup%20(MB)\2021\Q3%202021\Investor%20Deck\Investor%20Deck%20-%20Backup%20(07.22.2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randerson\Desktop\Financials,%20Investor%20Relations,%20Budget%20&amp;%20Forecast\Investor%20Relations%20&amp;%20BOD\Investor%20Deck,%20BOD%20&amp;%20Earnings%20Backup%20(MB)\2021\Q3%202021\Investor%20Deck\Investor%20Deck%20-%20Backup%20(07.22.21).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anderson\Desktop\Financials,%20Investor%20Relations,%20Budget%20&amp;%20Forecast\Investor%20Relations%20&amp;%20BOD\Investor%20Deck,%20BOD%20&amp;%20Earnings%20Backup%20(MB)\2021\Q3%202021\Investor%20Deck\Investor%20Deck%20-%20Backup%20(07.22.2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randerson\Desktop\Financials,%20Investor%20Relations,%20Budget%20&amp;%20Forecast\Investor%20Relations%20&amp;%20BOD\Investor%20Deck,%20BOD%20&amp;%20Earnings%20Backup%20(MB)\2021\Q3%202021\Investor%20Deck\Investor%20Deck%20-%20Backup%20(07.22.2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randerson\Desktop\Financials,%20Investor%20Relations,%20Budget%20&amp;%20Forecast\Investor%20Relations%20&amp;%20BOD\Investor%20Deck,%20BOD%20&amp;%20Earnings%20Backup%20(MB)\2021\Q3%202021\Investor%20Deck\Investor%20Deck%20-%20Backup%20(07.22.21).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anderson\Desktop\Financials,%20Investor%20Relations,%20Budget%20&amp;%20Forecast\Investor%20Relations%20&amp;%20BOD\Investor%20Deck,%20BOD%20&amp;%20Earnings%20Backup%20(MB)\2021\Q3%202021\Investor%20Deck\Investor%20Deck%20-%20Backup%20(07.22.2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randerson\Desktop\Financials,%20Investor%20Relations,%20Budget%20&amp;%20Forecast\Investor%20Relations%20&amp;%20BOD\Investor%20Deck,%20BOD%20&amp;%20Earnings%20Backup%20(MB)\2021\Q3%202021\Investor%20Deck\Investor%20Deck%20-%20Backup%20(07.22.2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randerson\Desktop\Financials,%20Investor%20Relations,%20Budget%20&amp;%20Forecast\Investor%20Relations%20&amp;%20BOD\Investor%20Deck,%20BOD%20&amp;%20Earnings%20Backup%20(MB)\2021\Q3%202021\Investor%20Deck\Investor%20Deck%20-%20Backup%20(07.22.21).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anderson\Desktop\Financials,%20Investor%20Relations,%20Budget%20&amp;%20Forecast\Investor%20Relations%20&amp;%20BOD\Investor%20Deck,%20BOD%20&amp;%20Earnings%20Backup%20(MB)\2021\Q3%202021\Investor%20Deck\Investor%20Deck%20-%20Backup%20(07.22.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4EE-4635-84D2-9F9CB940B6DB}"/>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7ED8-4DB4-8BDB-8CE5B4DBAC8C}"/>
              </c:ext>
            </c:extLst>
          </c:dPt>
          <c:dPt>
            <c:idx val="2"/>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4-7ED8-4DB4-8BDB-8CE5B4DBAC8C}"/>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7ED8-4DB4-8BDB-8CE5B4DBAC8C}"/>
              </c:ext>
            </c:extLst>
          </c:dPt>
          <c:dLbls>
            <c:dLbl>
              <c:idx val="3"/>
              <c:delete val="1"/>
              <c:extLst>
                <c:ext xmlns:c15="http://schemas.microsoft.com/office/drawing/2012/chart" uri="{CE6537A1-D6FC-4f65-9D91-7224C49458BB}"/>
                <c:ext xmlns:c16="http://schemas.microsoft.com/office/drawing/2014/chart" uri="{C3380CC4-5D6E-409C-BE32-E72D297353CC}">
                  <c16:uniqueId val="{00000005-7ED8-4DB4-8BDB-8CE5B4DBAC8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HNH</c:v>
                </c:pt>
                <c:pt idx="1">
                  <c:v>ANH</c:v>
                </c:pt>
                <c:pt idx="2">
                  <c:v>SP</c:v>
                </c:pt>
                <c:pt idx="3">
                  <c:v>IP</c:v>
                </c:pt>
              </c:strCache>
            </c:strRef>
          </c:cat>
          <c:val>
            <c:numRef>
              <c:f>Sheet1!$B$2:$B$5</c:f>
              <c:numCache>
                <c:formatCode>0%</c:formatCode>
                <c:ptCount val="4"/>
                <c:pt idx="0">
                  <c:v>0.56899999999999995</c:v>
                </c:pt>
                <c:pt idx="1">
                  <c:v>0.27300000000000002</c:v>
                </c:pt>
                <c:pt idx="2">
                  <c:v>0.14699999999999999</c:v>
                </c:pt>
                <c:pt idx="3">
                  <c:v>1.0999999999999999E-2</c:v>
                </c:pt>
              </c:numCache>
            </c:numRef>
          </c:val>
          <c:extLst>
            <c:ext xmlns:c16="http://schemas.microsoft.com/office/drawing/2014/chart" uri="{C3380CC4-5D6E-409C-BE32-E72D297353CC}">
              <c16:uniqueId val="{00000000-7ED8-4DB4-8BDB-8CE5B4DBAC8C}"/>
            </c:ext>
          </c:extLst>
        </c:ser>
        <c:dLbls>
          <c:showLegendKey val="0"/>
          <c:showVal val="1"/>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14'!$B$9</c:f>
              <c:strCache>
                <c:ptCount val="1"/>
                <c:pt idx="0">
                  <c:v>Adj. Net Earnings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14'!$D$2:$J$2</c:f>
              <c:strCache>
                <c:ptCount val="7"/>
                <c:pt idx="0">
                  <c:v>2015</c:v>
                </c:pt>
                <c:pt idx="1">
                  <c:v>2016</c:v>
                </c:pt>
                <c:pt idx="2">
                  <c:v>2017</c:v>
                </c:pt>
                <c:pt idx="3">
                  <c:v>2018</c:v>
                </c:pt>
                <c:pt idx="4">
                  <c:v>2019</c:v>
                </c:pt>
                <c:pt idx="5">
                  <c:v>2020</c:v>
                </c:pt>
                <c:pt idx="6">
                  <c:v>3Q YTD</c:v>
                </c:pt>
              </c:strCache>
            </c:strRef>
          </c:cat>
          <c:val>
            <c:numRef>
              <c:f>'Slide 14'!$D$9:$J$9</c:f>
              <c:numCache>
                <c:formatCode>#,##0</c:formatCode>
                <c:ptCount val="7"/>
                <c:pt idx="0">
                  <c:v>79.513000000000005</c:v>
                </c:pt>
                <c:pt idx="1">
                  <c:v>80.363</c:v>
                </c:pt>
                <c:pt idx="2">
                  <c:v>81.688999999999993</c:v>
                </c:pt>
                <c:pt idx="3">
                  <c:v>97.747</c:v>
                </c:pt>
                <c:pt idx="4">
                  <c:v>103.684</c:v>
                </c:pt>
                <c:pt idx="5" formatCode="0">
                  <c:v>107.78100000000001</c:v>
                </c:pt>
                <c:pt idx="6" formatCode="0">
                  <c:v>88.819000000000003</c:v>
                </c:pt>
              </c:numCache>
            </c:numRef>
          </c:val>
          <c:extLst>
            <c:ext xmlns:c16="http://schemas.microsoft.com/office/drawing/2014/chart" uri="{C3380CC4-5D6E-409C-BE32-E72D297353CC}">
              <c16:uniqueId val="{00000000-96C6-48C5-B709-CB83B08AEFB2}"/>
            </c:ext>
          </c:extLst>
        </c:ser>
        <c:dLbls>
          <c:dLblPos val="outEnd"/>
          <c:showLegendKey val="0"/>
          <c:showVal val="1"/>
          <c:showCatName val="0"/>
          <c:showSerName val="0"/>
          <c:showPercent val="0"/>
          <c:showBubbleSize val="0"/>
        </c:dLbls>
        <c:gapWidth val="50"/>
        <c:axId val="832955016"/>
        <c:axId val="832957968"/>
      </c:barChart>
      <c:catAx>
        <c:axId val="83295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00" b="1" i="0" u="none" strike="noStrike" kern="1200" baseline="0">
                <a:solidFill>
                  <a:schemeClr val="tx1">
                    <a:lumMod val="65000"/>
                    <a:lumOff val="35000"/>
                  </a:schemeClr>
                </a:solidFill>
                <a:latin typeface="+mn-lt"/>
                <a:ea typeface="+mn-ea"/>
                <a:cs typeface="+mn-cs"/>
              </a:defRPr>
            </a:pPr>
            <a:endParaRPr lang="en-US"/>
          </a:p>
        </c:txPr>
        <c:crossAx val="832957968"/>
        <c:crosses val="autoZero"/>
        <c:auto val="1"/>
        <c:lblAlgn val="ctr"/>
        <c:lblOffset val="100"/>
        <c:noMultiLvlLbl val="0"/>
      </c:catAx>
      <c:valAx>
        <c:axId val="832957968"/>
        <c:scaling>
          <c:orientation val="minMax"/>
          <c:min val="40"/>
        </c:scaling>
        <c:delete val="1"/>
        <c:axPos val="l"/>
        <c:numFmt formatCode="#,##0" sourceLinked="1"/>
        <c:majorTickMark val="out"/>
        <c:minorTickMark val="none"/>
        <c:tickLblPos val="nextTo"/>
        <c:crossAx val="832955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'Slide 15'!$B$3</c:f>
              <c:strCache>
                <c:ptCount val="1"/>
                <c:pt idx="0">
                  <c:v>HNH</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15'!$D$2:$J$2</c:f>
              <c:strCache>
                <c:ptCount val="7"/>
                <c:pt idx="0">
                  <c:v>2015</c:v>
                </c:pt>
                <c:pt idx="1">
                  <c:v>2016</c:v>
                </c:pt>
                <c:pt idx="2">
                  <c:v>2017</c:v>
                </c:pt>
                <c:pt idx="3">
                  <c:v>2018</c:v>
                </c:pt>
                <c:pt idx="4">
                  <c:v>2019</c:v>
                </c:pt>
                <c:pt idx="5">
                  <c:v>2020</c:v>
                </c:pt>
                <c:pt idx="6">
                  <c:v>3Q YTD</c:v>
                </c:pt>
              </c:strCache>
            </c:strRef>
          </c:cat>
          <c:val>
            <c:numRef>
              <c:f>'Slide 15'!$D$3:$J$3</c:f>
              <c:numCache>
                <c:formatCode>#,##0</c:formatCode>
                <c:ptCount val="7"/>
                <c:pt idx="0">
                  <c:v>278.28800000000001</c:v>
                </c:pt>
                <c:pt idx="1">
                  <c:v>297.13400000000001</c:v>
                </c:pt>
                <c:pt idx="2">
                  <c:v>315.79599999999999</c:v>
                </c:pt>
                <c:pt idx="3">
                  <c:v>341.23700000000002</c:v>
                </c:pt>
                <c:pt idx="4">
                  <c:v>347.43299999999999</c:v>
                </c:pt>
                <c:pt idx="5">
                  <c:v>400.32900000000001</c:v>
                </c:pt>
                <c:pt idx="6">
                  <c:v>327.18799999999999</c:v>
                </c:pt>
              </c:numCache>
            </c:numRef>
          </c:val>
          <c:extLst>
            <c:ext xmlns:c16="http://schemas.microsoft.com/office/drawing/2014/chart" uri="{C3380CC4-5D6E-409C-BE32-E72D297353CC}">
              <c16:uniqueId val="{00000000-D458-4F6D-9219-37B784D04A68}"/>
            </c:ext>
          </c:extLst>
        </c:ser>
        <c:ser>
          <c:idx val="1"/>
          <c:order val="1"/>
          <c:tx>
            <c:strRef>
              <c:f>'Slide 15'!$B$4</c:f>
              <c:strCache>
                <c:ptCount val="1"/>
                <c:pt idx="0">
                  <c:v>ANH</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15'!$D$2:$J$2</c:f>
              <c:strCache>
                <c:ptCount val="7"/>
                <c:pt idx="0">
                  <c:v>2015</c:v>
                </c:pt>
                <c:pt idx="1">
                  <c:v>2016</c:v>
                </c:pt>
                <c:pt idx="2">
                  <c:v>2017</c:v>
                </c:pt>
                <c:pt idx="3">
                  <c:v>2018</c:v>
                </c:pt>
                <c:pt idx="4">
                  <c:v>2019</c:v>
                </c:pt>
                <c:pt idx="5">
                  <c:v>2020</c:v>
                </c:pt>
                <c:pt idx="6">
                  <c:v>3Q YTD</c:v>
                </c:pt>
              </c:strCache>
            </c:strRef>
          </c:cat>
          <c:val>
            <c:numRef>
              <c:f>'Slide 15'!$D$4:$J$4</c:f>
              <c:numCache>
                <c:formatCode>#,##0</c:formatCode>
                <c:ptCount val="7"/>
                <c:pt idx="0">
                  <c:v>165.76300000000001</c:v>
                </c:pt>
                <c:pt idx="1">
                  <c:v>161.119</c:v>
                </c:pt>
                <c:pt idx="2">
                  <c:v>157.68799999999999</c:v>
                </c:pt>
                <c:pt idx="3">
                  <c:v>175.69300000000001</c:v>
                </c:pt>
                <c:pt idx="4">
                  <c:v>177.577</c:v>
                </c:pt>
                <c:pt idx="5">
                  <c:v>192.191</c:v>
                </c:pt>
                <c:pt idx="6">
                  <c:v>161.821</c:v>
                </c:pt>
              </c:numCache>
            </c:numRef>
          </c:val>
          <c:extLst>
            <c:ext xmlns:c16="http://schemas.microsoft.com/office/drawing/2014/chart" uri="{C3380CC4-5D6E-409C-BE32-E72D297353CC}">
              <c16:uniqueId val="{00000001-D458-4F6D-9219-37B784D04A68}"/>
            </c:ext>
          </c:extLst>
        </c:ser>
        <c:ser>
          <c:idx val="2"/>
          <c:order val="2"/>
          <c:tx>
            <c:strRef>
              <c:f>'Slide 15'!$B$5</c:f>
              <c:strCache>
                <c:ptCount val="1"/>
                <c:pt idx="0">
                  <c:v>SP</c:v>
                </c:pt>
              </c:strCache>
            </c:strRef>
          </c:tx>
          <c:spPr>
            <a:solidFill>
              <a:srgbClr val="70AD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15'!$D$2:$J$2</c:f>
              <c:strCache>
                <c:ptCount val="7"/>
                <c:pt idx="0">
                  <c:v>2015</c:v>
                </c:pt>
                <c:pt idx="1">
                  <c:v>2016</c:v>
                </c:pt>
                <c:pt idx="2">
                  <c:v>2017</c:v>
                </c:pt>
                <c:pt idx="3">
                  <c:v>2018</c:v>
                </c:pt>
                <c:pt idx="4">
                  <c:v>2019</c:v>
                </c:pt>
                <c:pt idx="5">
                  <c:v>2020</c:v>
                </c:pt>
                <c:pt idx="6">
                  <c:v>3Q YTD</c:v>
                </c:pt>
              </c:strCache>
            </c:strRef>
          </c:cat>
          <c:val>
            <c:numRef>
              <c:f>'Slide 15'!$D$5:$J$5</c:f>
              <c:numCache>
                <c:formatCode>#,##0</c:formatCode>
                <c:ptCount val="7"/>
                <c:pt idx="0">
                  <c:v>54.235999999999997</c:v>
                </c:pt>
                <c:pt idx="1">
                  <c:v>70.126000000000005</c:v>
                </c:pt>
                <c:pt idx="2">
                  <c:v>73.355000000000004</c:v>
                </c:pt>
                <c:pt idx="3">
                  <c:v>75.808000000000007</c:v>
                </c:pt>
                <c:pt idx="4">
                  <c:v>92.257000000000005</c:v>
                </c:pt>
                <c:pt idx="5">
                  <c:v>103.566</c:v>
                </c:pt>
                <c:pt idx="6">
                  <c:v>89.644999999999996</c:v>
                </c:pt>
              </c:numCache>
            </c:numRef>
          </c:val>
          <c:extLst>
            <c:ext xmlns:c16="http://schemas.microsoft.com/office/drawing/2014/chart" uri="{C3380CC4-5D6E-409C-BE32-E72D297353CC}">
              <c16:uniqueId val="{00000002-D458-4F6D-9219-37B784D04A68}"/>
            </c:ext>
          </c:extLst>
        </c:ser>
        <c:ser>
          <c:idx val="3"/>
          <c:order val="3"/>
          <c:tx>
            <c:strRef>
              <c:f>'Slide 15'!$B$6</c:f>
              <c:strCache>
                <c:ptCount val="1"/>
                <c:pt idx="0">
                  <c:v>Other</c:v>
                </c:pt>
              </c:strCache>
            </c:strRef>
          </c:tx>
          <c:spPr>
            <a:solidFill>
              <a:srgbClr val="A6A6A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15'!$D$2:$J$2</c:f>
              <c:strCache>
                <c:ptCount val="7"/>
                <c:pt idx="0">
                  <c:v>2015</c:v>
                </c:pt>
                <c:pt idx="1">
                  <c:v>2016</c:v>
                </c:pt>
                <c:pt idx="2">
                  <c:v>2017</c:v>
                </c:pt>
                <c:pt idx="3">
                  <c:v>2018</c:v>
                </c:pt>
                <c:pt idx="4">
                  <c:v>2019</c:v>
                </c:pt>
                <c:pt idx="5">
                  <c:v>2020</c:v>
                </c:pt>
                <c:pt idx="6">
                  <c:v>3Q YTD</c:v>
                </c:pt>
              </c:strCache>
            </c:strRef>
          </c:cat>
          <c:val>
            <c:numRef>
              <c:f>'Slide 15'!$D$6:$J$6</c:f>
              <c:numCache>
                <c:formatCode>#,##0</c:formatCode>
                <c:ptCount val="7"/>
                <c:pt idx="0">
                  <c:v>54.204999999999998</c:v>
                </c:pt>
                <c:pt idx="1">
                  <c:v>24.824999999999999</c:v>
                </c:pt>
                <c:pt idx="2">
                  <c:v>47.951000000000001</c:v>
                </c:pt>
                <c:pt idx="3">
                  <c:v>50.941000000000003</c:v>
                </c:pt>
                <c:pt idx="4">
                  <c:v>26.457999999999998</c:v>
                </c:pt>
                <c:pt idx="5">
                  <c:v>7.5570000000000004</c:v>
                </c:pt>
                <c:pt idx="6">
                  <c:v>7.2370000000000001</c:v>
                </c:pt>
              </c:numCache>
            </c:numRef>
          </c:val>
          <c:extLst>
            <c:ext xmlns:c16="http://schemas.microsoft.com/office/drawing/2014/chart" uri="{C3380CC4-5D6E-409C-BE32-E72D297353CC}">
              <c16:uniqueId val="{00000003-D458-4F6D-9219-37B784D04A68}"/>
            </c:ext>
          </c:extLst>
        </c:ser>
        <c:dLbls>
          <c:showLegendKey val="0"/>
          <c:showVal val="0"/>
          <c:showCatName val="0"/>
          <c:showSerName val="0"/>
          <c:showPercent val="0"/>
          <c:showBubbleSize val="0"/>
        </c:dLbls>
        <c:gapWidth val="50"/>
        <c:overlap val="100"/>
        <c:axId val="941257232"/>
        <c:axId val="941256904"/>
      </c:barChart>
      <c:lineChart>
        <c:grouping val="standard"/>
        <c:varyColors val="0"/>
        <c:ser>
          <c:idx val="4"/>
          <c:order val="4"/>
          <c:tx>
            <c:strRef>
              <c:f>'Slide 15'!$B$7</c:f>
              <c:strCache>
                <c:ptCount val="1"/>
                <c:pt idx="0">
                  <c:v>BCPC</c:v>
                </c:pt>
              </c:strCache>
            </c:strRef>
          </c:tx>
          <c:spPr>
            <a:ln w="25400"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15'!$D$2:$J$2</c:f>
              <c:strCache>
                <c:ptCount val="7"/>
                <c:pt idx="0">
                  <c:v>2015</c:v>
                </c:pt>
                <c:pt idx="1">
                  <c:v>2016</c:v>
                </c:pt>
                <c:pt idx="2">
                  <c:v>2017</c:v>
                </c:pt>
                <c:pt idx="3">
                  <c:v>2018</c:v>
                </c:pt>
                <c:pt idx="4">
                  <c:v>2019</c:v>
                </c:pt>
                <c:pt idx="5">
                  <c:v>2020</c:v>
                </c:pt>
                <c:pt idx="6">
                  <c:v>3Q YTD</c:v>
                </c:pt>
              </c:strCache>
            </c:strRef>
          </c:cat>
          <c:val>
            <c:numRef>
              <c:f>'Slide 15'!$D$7:$J$7</c:f>
              <c:numCache>
                <c:formatCode>#,##0</c:formatCode>
                <c:ptCount val="7"/>
                <c:pt idx="0">
                  <c:v>552.49200000000008</c:v>
                </c:pt>
                <c:pt idx="1">
                  <c:v>553.20400000000006</c:v>
                </c:pt>
                <c:pt idx="2">
                  <c:v>594.79</c:v>
                </c:pt>
                <c:pt idx="3">
                  <c:v>643.67900000000009</c:v>
                </c:pt>
                <c:pt idx="4">
                  <c:v>643.72500000000002</c:v>
                </c:pt>
                <c:pt idx="5">
                  <c:v>703.64300000000003</c:v>
                </c:pt>
                <c:pt idx="6">
                  <c:v>585.89</c:v>
                </c:pt>
              </c:numCache>
            </c:numRef>
          </c:val>
          <c:smooth val="0"/>
          <c:extLst>
            <c:ext xmlns:c16="http://schemas.microsoft.com/office/drawing/2014/chart" uri="{C3380CC4-5D6E-409C-BE32-E72D297353CC}">
              <c16:uniqueId val="{00000004-D458-4F6D-9219-37B784D04A68}"/>
            </c:ext>
          </c:extLst>
        </c:ser>
        <c:dLbls>
          <c:showLegendKey val="0"/>
          <c:showVal val="0"/>
          <c:showCatName val="0"/>
          <c:showSerName val="0"/>
          <c:showPercent val="0"/>
          <c:showBubbleSize val="0"/>
        </c:dLbls>
        <c:marker val="1"/>
        <c:smooth val="0"/>
        <c:axId val="941257232"/>
        <c:axId val="941256904"/>
      </c:lineChart>
      <c:catAx>
        <c:axId val="9412572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41256904"/>
        <c:crosses val="autoZero"/>
        <c:auto val="1"/>
        <c:lblAlgn val="ctr"/>
        <c:lblOffset val="100"/>
        <c:noMultiLvlLbl val="0"/>
      </c:catAx>
      <c:valAx>
        <c:axId val="941256904"/>
        <c:scaling>
          <c:orientation val="minMax"/>
          <c:max val="750"/>
        </c:scaling>
        <c:delete val="1"/>
        <c:axPos val="l"/>
        <c:numFmt formatCode="#,##0" sourceLinked="1"/>
        <c:majorTickMark val="out"/>
        <c:minorTickMark val="none"/>
        <c:tickLblPos val="nextTo"/>
        <c:crossAx val="941257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b="1"/>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3.1828703703703706E-2"/>
          <c:w val="0.93888888888888888"/>
          <c:h val="0.89698139946048416"/>
        </c:manualLayout>
      </c:layout>
      <c:barChart>
        <c:barDir val="col"/>
        <c:grouping val="stacked"/>
        <c:varyColors val="0"/>
        <c:ser>
          <c:idx val="0"/>
          <c:order val="0"/>
          <c:tx>
            <c:strRef>
              <c:f>'Slide 15'!$B$3</c:f>
              <c:strCache>
                <c:ptCount val="1"/>
                <c:pt idx="0">
                  <c:v>HNH</c:v>
                </c:pt>
              </c:strCache>
            </c:strRef>
          </c:tx>
          <c:spPr>
            <a:solidFill>
              <a:srgbClr val="5B9B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15'!$O$2:$U$2</c:f>
              <c:strCache>
                <c:ptCount val="7"/>
                <c:pt idx="0">
                  <c:v>2015</c:v>
                </c:pt>
                <c:pt idx="1">
                  <c:v>2016</c:v>
                </c:pt>
                <c:pt idx="2">
                  <c:v>2017</c:v>
                </c:pt>
                <c:pt idx="3">
                  <c:v>2018</c:v>
                </c:pt>
                <c:pt idx="4">
                  <c:v>2019</c:v>
                </c:pt>
                <c:pt idx="5">
                  <c:v>2020</c:v>
                </c:pt>
                <c:pt idx="6">
                  <c:v>3Q YTD</c:v>
                </c:pt>
              </c:strCache>
            </c:strRef>
          </c:cat>
          <c:val>
            <c:numRef>
              <c:f>'Slide 15'!$O$3:$U$3</c:f>
              <c:numCache>
                <c:formatCode>#,##0</c:formatCode>
                <c:ptCount val="7"/>
                <c:pt idx="0">
                  <c:v>70.908000000000001</c:v>
                </c:pt>
                <c:pt idx="1">
                  <c:v>77.625</c:v>
                </c:pt>
                <c:pt idx="2">
                  <c:v>79.981999999999999</c:v>
                </c:pt>
                <c:pt idx="3">
                  <c:v>84.168000000000006</c:v>
                </c:pt>
                <c:pt idx="4">
                  <c:v>83.340999999999994</c:v>
                </c:pt>
                <c:pt idx="5">
                  <c:v>97.126999999999995</c:v>
                </c:pt>
                <c:pt idx="6">
                  <c:v>86.801000000000002</c:v>
                </c:pt>
              </c:numCache>
            </c:numRef>
          </c:val>
          <c:extLst>
            <c:ext xmlns:c16="http://schemas.microsoft.com/office/drawing/2014/chart" uri="{C3380CC4-5D6E-409C-BE32-E72D297353CC}">
              <c16:uniqueId val="{00000000-5F04-4118-8E7C-C4262D9128F5}"/>
            </c:ext>
          </c:extLst>
        </c:ser>
        <c:ser>
          <c:idx val="1"/>
          <c:order val="1"/>
          <c:tx>
            <c:strRef>
              <c:f>'Slide 15'!$B$4</c:f>
              <c:strCache>
                <c:ptCount val="1"/>
                <c:pt idx="0">
                  <c:v>ANH</c:v>
                </c:pt>
              </c:strCache>
            </c:strRef>
          </c:tx>
          <c:spPr>
            <a:solidFill>
              <a:srgbClr val="9DC3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15'!$O$2:$U$2</c:f>
              <c:strCache>
                <c:ptCount val="7"/>
                <c:pt idx="0">
                  <c:v>2015</c:v>
                </c:pt>
                <c:pt idx="1">
                  <c:v>2016</c:v>
                </c:pt>
                <c:pt idx="2">
                  <c:v>2017</c:v>
                </c:pt>
                <c:pt idx="3">
                  <c:v>2018</c:v>
                </c:pt>
                <c:pt idx="4">
                  <c:v>2019</c:v>
                </c:pt>
                <c:pt idx="5">
                  <c:v>2020</c:v>
                </c:pt>
                <c:pt idx="6">
                  <c:v>3Q YTD</c:v>
                </c:pt>
              </c:strCache>
            </c:strRef>
          </c:cat>
          <c:val>
            <c:numRef>
              <c:f>'Slide 15'!$O$4:$U$4</c:f>
              <c:numCache>
                <c:formatCode>#,##0</c:formatCode>
                <c:ptCount val="7"/>
                <c:pt idx="0">
                  <c:v>34.865000000000002</c:v>
                </c:pt>
                <c:pt idx="1">
                  <c:v>36.625</c:v>
                </c:pt>
                <c:pt idx="2">
                  <c:v>28.655000000000001</c:v>
                </c:pt>
                <c:pt idx="3">
                  <c:v>33.076000000000001</c:v>
                </c:pt>
                <c:pt idx="4">
                  <c:v>33.340000000000003</c:v>
                </c:pt>
                <c:pt idx="5">
                  <c:v>39.301000000000002</c:v>
                </c:pt>
                <c:pt idx="6">
                  <c:v>25.602</c:v>
                </c:pt>
              </c:numCache>
            </c:numRef>
          </c:val>
          <c:extLst>
            <c:ext xmlns:c16="http://schemas.microsoft.com/office/drawing/2014/chart" uri="{C3380CC4-5D6E-409C-BE32-E72D297353CC}">
              <c16:uniqueId val="{00000001-5F04-4118-8E7C-C4262D9128F5}"/>
            </c:ext>
          </c:extLst>
        </c:ser>
        <c:ser>
          <c:idx val="2"/>
          <c:order val="2"/>
          <c:tx>
            <c:strRef>
              <c:f>'Slide 15'!$B$5</c:f>
              <c:strCache>
                <c:ptCount val="1"/>
                <c:pt idx="0">
                  <c:v>SP</c:v>
                </c:pt>
              </c:strCache>
            </c:strRef>
          </c:tx>
          <c:spPr>
            <a:solidFill>
              <a:srgbClr val="70AD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15'!$O$2:$U$2</c:f>
              <c:strCache>
                <c:ptCount val="7"/>
                <c:pt idx="0">
                  <c:v>2015</c:v>
                </c:pt>
                <c:pt idx="1">
                  <c:v>2016</c:v>
                </c:pt>
                <c:pt idx="2">
                  <c:v>2017</c:v>
                </c:pt>
                <c:pt idx="3">
                  <c:v>2018</c:v>
                </c:pt>
                <c:pt idx="4">
                  <c:v>2019</c:v>
                </c:pt>
                <c:pt idx="5">
                  <c:v>2020</c:v>
                </c:pt>
                <c:pt idx="6">
                  <c:v>3Q YTD</c:v>
                </c:pt>
              </c:strCache>
            </c:strRef>
          </c:cat>
          <c:val>
            <c:numRef>
              <c:f>'Slide 15'!$O$5:$U$5</c:f>
              <c:numCache>
                <c:formatCode>#,##0</c:formatCode>
                <c:ptCount val="7"/>
                <c:pt idx="0">
                  <c:v>27.74</c:v>
                </c:pt>
                <c:pt idx="1">
                  <c:v>32.063000000000002</c:v>
                </c:pt>
                <c:pt idx="2">
                  <c:v>31.891999999999999</c:v>
                </c:pt>
                <c:pt idx="3">
                  <c:v>32.006</c:v>
                </c:pt>
                <c:pt idx="4">
                  <c:v>38.597999999999999</c:v>
                </c:pt>
                <c:pt idx="5">
                  <c:v>38.792999999999999</c:v>
                </c:pt>
                <c:pt idx="6">
                  <c:v>32.515000000000001</c:v>
                </c:pt>
              </c:numCache>
            </c:numRef>
          </c:val>
          <c:extLst>
            <c:ext xmlns:c16="http://schemas.microsoft.com/office/drawing/2014/chart" uri="{C3380CC4-5D6E-409C-BE32-E72D297353CC}">
              <c16:uniqueId val="{00000002-5F04-4118-8E7C-C4262D9128F5}"/>
            </c:ext>
          </c:extLst>
        </c:ser>
        <c:ser>
          <c:idx val="3"/>
          <c:order val="3"/>
          <c:tx>
            <c:strRef>
              <c:f>'Slide 15'!$B$6</c:f>
              <c:strCache>
                <c:ptCount val="1"/>
                <c:pt idx="0">
                  <c:v>Other</c:v>
                </c:pt>
              </c:strCache>
            </c:strRef>
          </c:tx>
          <c:spPr>
            <a:solidFill>
              <a:srgbClr val="A6A6A6"/>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3-5F04-4118-8E7C-C4262D9128F5}"/>
                </c:ext>
              </c:extLst>
            </c:dLbl>
            <c:dLbl>
              <c:idx val="6"/>
              <c:delete val="1"/>
              <c:extLst>
                <c:ext xmlns:c15="http://schemas.microsoft.com/office/drawing/2012/chart" uri="{CE6537A1-D6FC-4f65-9D91-7224C49458BB}"/>
                <c:ext xmlns:c16="http://schemas.microsoft.com/office/drawing/2014/chart" uri="{C3380CC4-5D6E-409C-BE32-E72D297353CC}">
                  <c16:uniqueId val="{00000006-5F04-4118-8E7C-C4262D9128F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15'!$O$2:$U$2</c:f>
              <c:strCache>
                <c:ptCount val="7"/>
                <c:pt idx="0">
                  <c:v>2015</c:v>
                </c:pt>
                <c:pt idx="1">
                  <c:v>2016</c:v>
                </c:pt>
                <c:pt idx="2">
                  <c:v>2017</c:v>
                </c:pt>
                <c:pt idx="3">
                  <c:v>2018</c:v>
                </c:pt>
                <c:pt idx="4">
                  <c:v>2019</c:v>
                </c:pt>
                <c:pt idx="5">
                  <c:v>2020</c:v>
                </c:pt>
                <c:pt idx="6">
                  <c:v>3Q YTD</c:v>
                </c:pt>
              </c:strCache>
            </c:strRef>
          </c:cat>
          <c:val>
            <c:numRef>
              <c:f>'Slide 15'!$O$6:$U$6</c:f>
              <c:numCache>
                <c:formatCode>#,##0</c:formatCode>
                <c:ptCount val="7"/>
                <c:pt idx="0">
                  <c:v>6.9569999999999999</c:v>
                </c:pt>
                <c:pt idx="1">
                  <c:v>2.9489999999999998</c:v>
                </c:pt>
                <c:pt idx="2">
                  <c:v>7.3040000000000003</c:v>
                </c:pt>
                <c:pt idx="3">
                  <c:v>10.034000000000001</c:v>
                </c:pt>
                <c:pt idx="4">
                  <c:v>4.6459999999999999</c:v>
                </c:pt>
                <c:pt idx="5">
                  <c:v>-0.66900000000000004</c:v>
                </c:pt>
                <c:pt idx="6">
                  <c:v>-0.70699999999999996</c:v>
                </c:pt>
              </c:numCache>
            </c:numRef>
          </c:val>
          <c:extLst>
            <c:ext xmlns:c16="http://schemas.microsoft.com/office/drawing/2014/chart" uri="{C3380CC4-5D6E-409C-BE32-E72D297353CC}">
              <c16:uniqueId val="{00000004-5F04-4118-8E7C-C4262D9128F5}"/>
            </c:ext>
          </c:extLst>
        </c:ser>
        <c:dLbls>
          <c:showLegendKey val="0"/>
          <c:showVal val="0"/>
          <c:showCatName val="0"/>
          <c:showSerName val="0"/>
          <c:showPercent val="0"/>
          <c:showBubbleSize val="0"/>
        </c:dLbls>
        <c:gapWidth val="55"/>
        <c:overlap val="100"/>
        <c:axId val="941257232"/>
        <c:axId val="941256904"/>
      </c:barChart>
      <c:lineChart>
        <c:grouping val="standard"/>
        <c:varyColors val="0"/>
        <c:ser>
          <c:idx val="4"/>
          <c:order val="4"/>
          <c:tx>
            <c:strRef>
              <c:f>'Slide 15'!$B$7</c:f>
              <c:strCache>
                <c:ptCount val="1"/>
                <c:pt idx="0">
                  <c:v>BCPC</c:v>
                </c:pt>
              </c:strCache>
            </c:strRef>
          </c:tx>
          <c:spPr>
            <a:ln w="25400"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15'!$O$2:$U$2</c:f>
              <c:strCache>
                <c:ptCount val="7"/>
                <c:pt idx="0">
                  <c:v>2015</c:v>
                </c:pt>
                <c:pt idx="1">
                  <c:v>2016</c:v>
                </c:pt>
                <c:pt idx="2">
                  <c:v>2017</c:v>
                </c:pt>
                <c:pt idx="3">
                  <c:v>2018</c:v>
                </c:pt>
                <c:pt idx="4">
                  <c:v>2019</c:v>
                </c:pt>
                <c:pt idx="5">
                  <c:v>2020</c:v>
                </c:pt>
                <c:pt idx="6">
                  <c:v>3Q YTD</c:v>
                </c:pt>
              </c:strCache>
            </c:strRef>
          </c:cat>
          <c:val>
            <c:numRef>
              <c:f>'Slide 15'!$O$7:$U$7</c:f>
              <c:numCache>
                <c:formatCode>#,##0</c:formatCode>
                <c:ptCount val="7"/>
                <c:pt idx="0">
                  <c:v>140.47</c:v>
                </c:pt>
                <c:pt idx="1">
                  <c:v>149.262</c:v>
                </c:pt>
                <c:pt idx="2">
                  <c:v>147.833</c:v>
                </c:pt>
                <c:pt idx="3">
                  <c:v>159.28399999999999</c:v>
                </c:pt>
                <c:pt idx="4">
                  <c:v>159.92499999999998</c:v>
                </c:pt>
                <c:pt idx="5">
                  <c:v>174.55199999999999</c:v>
                </c:pt>
                <c:pt idx="6">
                  <c:v>144.21299999999999</c:v>
                </c:pt>
              </c:numCache>
            </c:numRef>
          </c:val>
          <c:smooth val="0"/>
          <c:extLst>
            <c:ext xmlns:c16="http://schemas.microsoft.com/office/drawing/2014/chart" uri="{C3380CC4-5D6E-409C-BE32-E72D297353CC}">
              <c16:uniqueId val="{00000005-5F04-4118-8E7C-C4262D9128F5}"/>
            </c:ext>
          </c:extLst>
        </c:ser>
        <c:dLbls>
          <c:showLegendKey val="0"/>
          <c:showVal val="0"/>
          <c:showCatName val="0"/>
          <c:showSerName val="0"/>
          <c:showPercent val="0"/>
          <c:showBubbleSize val="0"/>
        </c:dLbls>
        <c:marker val="1"/>
        <c:smooth val="0"/>
        <c:axId val="941257232"/>
        <c:axId val="941256904"/>
      </c:lineChart>
      <c:catAx>
        <c:axId val="941257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941256904"/>
        <c:crosses val="autoZero"/>
        <c:auto val="1"/>
        <c:lblAlgn val="ctr"/>
        <c:lblOffset val="100"/>
        <c:noMultiLvlLbl val="0"/>
      </c:catAx>
      <c:valAx>
        <c:axId val="941256904"/>
        <c:scaling>
          <c:orientation val="minMax"/>
          <c:min val="-1"/>
        </c:scaling>
        <c:delete val="1"/>
        <c:axPos val="l"/>
        <c:numFmt formatCode="#,##0" sourceLinked="1"/>
        <c:majorTickMark val="none"/>
        <c:minorTickMark val="none"/>
        <c:tickLblPos val="nextTo"/>
        <c:crossAx val="9412572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b="1"/>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97750265136607E-2"/>
          <c:y val="6.9998586357383596E-2"/>
          <c:w val="0.88710574347952165"/>
          <c:h val="0.72011465833847599"/>
        </c:manualLayout>
      </c:layout>
      <c:barChart>
        <c:barDir val="col"/>
        <c:grouping val="clustered"/>
        <c:varyColors val="0"/>
        <c:ser>
          <c:idx val="0"/>
          <c:order val="0"/>
          <c:tx>
            <c:strRef>
              <c:f>Sheet1!$B$1</c:f>
              <c:strCache>
                <c:ptCount val="1"/>
                <c:pt idx="0">
                  <c:v>Cash Flow From Operations</c:v>
                </c:pt>
              </c:strCache>
            </c:strRef>
          </c:tx>
          <c:spPr>
            <a:solidFill>
              <a:srgbClr val="608DB6"/>
            </a:solidFill>
            <a:ln>
              <a:noFill/>
            </a:ln>
            <a:effectLst/>
          </c:spPr>
          <c:invertIfNegative val="0"/>
          <c:dLbls>
            <c:dLbl>
              <c:idx val="5"/>
              <c:tx>
                <c:rich>
                  <a:bodyPr/>
                  <a:lstStyle/>
                  <a:p>
                    <a:fld id="{AA738F51-E043-494E-9FC8-BED6DA78C2B9}" type="VALUE">
                      <a:rPr lang="en-US">
                        <a:solidFill>
                          <a:schemeClr val="bg1"/>
                        </a:solidFill>
                      </a:rPr>
                      <a:pPr/>
                      <a:t>[VALUE]</a:t>
                    </a:fld>
                    <a:endParaRPr lang="en-US"/>
                  </a:p>
                </c:rich>
              </c:tx>
              <c:dLblPos val="in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EAE7-40D6-A767-92E1239F6FD9}"/>
                </c:ext>
              </c:extLst>
            </c:dLbl>
            <c:spPr>
              <a:noFill/>
              <a:ln>
                <a:noFill/>
              </a:ln>
              <a:effectLst/>
            </c:spPr>
            <c:txPr>
              <a:bodyPr rot="0" spcFirstLastPara="1" vertOverflow="ellipsis" vert="horz" wrap="square" lIns="0" tIns="0" rIns="45720" bIns="0" spcCol="274320" anchor="t" anchorCtr="0">
                <a:spAutoFit/>
              </a:bodyPr>
              <a:lstStyle/>
              <a:p>
                <a:pPr>
                  <a:defRPr sz="1200" b="1" i="0" u="none" strike="noStrike" kern="1200" baseline="0">
                    <a:solidFill>
                      <a:schemeClr val="bg1"/>
                    </a:solidFill>
                    <a:latin typeface=" arial"/>
                    <a:ea typeface="+mn-ea"/>
                    <a:cs typeface="+mn-cs"/>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Q3'21 YTD</c:v>
                </c:pt>
              </c:strCache>
            </c:strRef>
          </c:cat>
          <c:val>
            <c:numRef>
              <c:f>Sheet1!$B$2:$B$13</c:f>
              <c:numCache>
                <c:formatCode>_(* #,##0_);_(* \(#,##0\);_(* "-"??_);_(@_)</c:formatCode>
                <c:ptCount val="12"/>
                <c:pt idx="0">
                  <c:v>39</c:v>
                </c:pt>
                <c:pt idx="1">
                  <c:v>45</c:v>
                </c:pt>
                <c:pt idx="2">
                  <c:v>54</c:v>
                </c:pt>
                <c:pt idx="3">
                  <c:v>56</c:v>
                </c:pt>
                <c:pt idx="4">
                  <c:v>85</c:v>
                </c:pt>
                <c:pt idx="5">
                  <c:v>104</c:v>
                </c:pt>
                <c:pt idx="6">
                  <c:v>108</c:v>
                </c:pt>
                <c:pt idx="7">
                  <c:v>111</c:v>
                </c:pt>
                <c:pt idx="8">
                  <c:v>119</c:v>
                </c:pt>
                <c:pt idx="9">
                  <c:v>124.461</c:v>
                </c:pt>
                <c:pt idx="10">
                  <c:v>150.494</c:v>
                </c:pt>
                <c:pt idx="11">
                  <c:v>116</c:v>
                </c:pt>
              </c:numCache>
            </c:numRef>
          </c:val>
          <c:extLst>
            <c:ext xmlns:c16="http://schemas.microsoft.com/office/drawing/2014/chart" uri="{C3380CC4-5D6E-409C-BE32-E72D297353CC}">
              <c16:uniqueId val="{00000001-EAE7-40D6-A767-92E1239F6FD9}"/>
            </c:ext>
          </c:extLst>
        </c:ser>
        <c:dLbls>
          <c:showLegendKey val="0"/>
          <c:showVal val="0"/>
          <c:showCatName val="0"/>
          <c:showSerName val="0"/>
          <c:showPercent val="0"/>
          <c:showBubbleSize val="0"/>
        </c:dLbls>
        <c:gapWidth val="59"/>
        <c:overlap val="-14"/>
        <c:axId val="734229928"/>
        <c:axId val="734227960"/>
      </c:barChart>
      <c:lineChart>
        <c:grouping val="stacked"/>
        <c:varyColors val="0"/>
        <c:ser>
          <c:idx val="1"/>
          <c:order val="1"/>
          <c:tx>
            <c:strRef>
              <c:f>Sheet1!$C$1</c:f>
              <c:strCache>
                <c:ptCount val="1"/>
                <c:pt idx="0">
                  <c:v>Net Debt as a % of Adj. EBITDA</c:v>
                </c:pt>
              </c:strCache>
            </c:strRef>
          </c:tx>
          <c:spPr>
            <a:ln w="101600" cap="rnd">
              <a:solidFill>
                <a:schemeClr val="accent3">
                  <a:lumMod val="75000"/>
                  <a:alpha val="70000"/>
                </a:schemeClr>
              </a:solidFill>
              <a:round/>
            </a:ln>
            <a:effectLst/>
          </c:spPr>
          <c:marker>
            <c:symbol val="circle"/>
            <c:size val="5"/>
            <c:spPr>
              <a:solidFill>
                <a:schemeClr val="accent3">
                  <a:lumMod val="50000"/>
                </a:schemeClr>
              </a:solidFill>
              <a:ln w="9525">
                <a:solidFill>
                  <a:schemeClr val="accent3">
                    <a:lumMod val="50000"/>
                  </a:schemeClr>
                </a:solidFill>
              </a:ln>
              <a:effectLst/>
            </c:spPr>
          </c:marker>
          <c:dLbls>
            <c:dLbl>
              <c:idx val="0"/>
              <c:tx>
                <c:rich>
                  <a:bodyPr/>
                  <a:lstStyle/>
                  <a:p>
                    <a:r>
                      <a:rPr lang="en-US"/>
                      <a:t>(-1.2x)</a:t>
                    </a:r>
                    <a:endParaRPr lang="en-US" dirty="0"/>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E7-40D6-A767-92E1239F6FD9}"/>
                </c:ext>
              </c:extLst>
            </c:dLbl>
            <c:dLbl>
              <c:idx val="1"/>
              <c:layout>
                <c:manualLayout>
                  <c:x val="-3.2890821361746328E-2"/>
                  <c:y val="-0.11649172129628955"/>
                </c:manualLayout>
              </c:layout>
              <c:tx>
                <c:rich>
                  <a:bodyPr/>
                  <a:lstStyle/>
                  <a:p>
                    <a:r>
                      <a:rPr lang="en-US" dirty="0"/>
                      <a:t>(-1.7x)</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E7-40D6-A767-92E1239F6FD9}"/>
                </c:ext>
              </c:extLst>
            </c:dLbl>
            <c:dLbl>
              <c:idx val="2"/>
              <c:layout>
                <c:manualLayout>
                  <c:x val="-3.4384880125312711E-2"/>
                  <c:y val="-0.20541684384510042"/>
                </c:manualLayout>
              </c:layout>
              <c:tx>
                <c:rich>
                  <a:bodyPr/>
                  <a:lstStyle/>
                  <a:p>
                    <a:r>
                      <a:rPr lang="en-US" dirty="0"/>
                      <a:t>(-2.1x)</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E7-40D6-A767-92E1239F6FD9}"/>
                </c:ext>
              </c:extLst>
            </c:dLbl>
            <c:dLbl>
              <c:idx val="3"/>
              <c:layout>
                <c:manualLayout>
                  <c:x val="-3.5878938888879087E-2"/>
                  <c:y val="-0.29914872977492801"/>
                </c:manualLayout>
              </c:layout>
              <c:tx>
                <c:rich>
                  <a:bodyPr/>
                  <a:lstStyle/>
                  <a:p>
                    <a:r>
                      <a:rPr lang="en-US" dirty="0"/>
                      <a:t>(-2.7x)</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E7-40D6-A767-92E1239F6FD9}"/>
                </c:ext>
              </c:extLst>
            </c:dLbl>
            <c:dLbl>
              <c:idx val="4"/>
              <c:layout>
                <c:manualLayout>
                  <c:x val="-2.987729307139066E-2"/>
                  <c:y val="-4.6793652271545798E-2"/>
                </c:manualLayout>
              </c:layout>
              <c:tx>
                <c:rich>
                  <a:bodyPr/>
                  <a:lstStyle/>
                  <a:p>
                    <a:r>
                      <a:rPr lang="en-US" dirty="0"/>
                      <a:t>2.3x</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E7-40D6-A767-92E1239F6FD9}"/>
                </c:ext>
              </c:extLst>
            </c:dLbl>
            <c:dLbl>
              <c:idx val="5"/>
              <c:layout>
                <c:manualLayout>
                  <c:x val="-3.1371351834957095E-2"/>
                  <c:y val="-5.4003797343071001E-2"/>
                </c:manualLayout>
              </c:layout>
              <c:tx>
                <c:rich>
                  <a:bodyPr/>
                  <a:lstStyle/>
                  <a:p>
                    <a:r>
                      <a:rPr lang="en-US" dirty="0"/>
                      <a:t>1.5x</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E7-40D6-A767-92E1239F6FD9}"/>
                </c:ext>
              </c:extLst>
            </c:dLbl>
            <c:dLbl>
              <c:idx val="6"/>
              <c:layout>
                <c:manualLayout>
                  <c:x val="-3.1371351834957095E-2"/>
                  <c:y val="-4.1986888890529012E-2"/>
                </c:manualLayout>
              </c:layout>
              <c:tx>
                <c:rich>
                  <a:bodyPr/>
                  <a:lstStyle/>
                  <a:p>
                    <a:r>
                      <a:rPr lang="en-US" dirty="0"/>
                      <a:t>1.6x</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E7-40D6-A767-92E1239F6FD9}"/>
                </c:ext>
              </c:extLst>
            </c:dLbl>
            <c:dLbl>
              <c:idx val="7"/>
              <c:layout>
                <c:manualLayout>
                  <c:x val="-3.2865410598523472E-2"/>
                  <c:y val="-9.0054522700697054E-2"/>
                </c:manualLayout>
              </c:layout>
              <c:tx>
                <c:rich>
                  <a:bodyPr/>
                  <a:lstStyle/>
                  <a:p>
                    <a:r>
                      <a:rPr lang="en-US" dirty="0"/>
                      <a:t>1.2x</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E7-40D6-A767-92E1239F6FD9}"/>
                </c:ext>
              </c:extLst>
            </c:dLbl>
            <c:dLbl>
              <c:idx val="8"/>
              <c:layout>
                <c:manualLayout>
                  <c:x val="-2.6336256159316073E-2"/>
                  <c:y val="-0.20061008046408355"/>
                </c:manualLayout>
              </c:layout>
              <c:tx>
                <c:rich>
                  <a:bodyPr/>
                  <a:lstStyle/>
                  <a:p>
                    <a:r>
                      <a:rPr lang="en-US" dirty="0"/>
                      <a:t>0.6x</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E7-40D6-A767-92E1239F6FD9}"/>
                </c:ext>
              </c:extLst>
            </c:dLbl>
            <c:dLbl>
              <c:idx val="9"/>
              <c:layout>
                <c:manualLayout>
                  <c:x val="-2.688917554425807E-2"/>
                  <c:y val="-0.17897964524950793"/>
                </c:manualLayout>
              </c:layout>
              <c:tx>
                <c:rich>
                  <a:bodyPr/>
                  <a:lstStyle/>
                  <a:p>
                    <a:r>
                      <a:rPr lang="en-US" dirty="0"/>
                      <a:t>1.1x</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E7-40D6-A767-92E1239F6FD9}"/>
                </c:ext>
              </c:extLst>
            </c:dLbl>
            <c:dLbl>
              <c:idx val="10"/>
              <c:layout>
                <c:manualLayout>
                  <c:x val="-3.5051022549568309E-2"/>
                  <c:y val="-0.30800052575587678"/>
                </c:manualLayout>
              </c:layout>
              <c:tx>
                <c:rich>
                  <a:bodyPr/>
                  <a:lstStyle/>
                  <a:p>
                    <a:r>
                      <a:rPr lang="en-US" dirty="0"/>
                      <a:t>0.5x</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A00-413E-BEE4-6BE4990A1138}"/>
                </c:ext>
              </c:extLst>
            </c:dLbl>
            <c:dLbl>
              <c:idx val="11"/>
              <c:layout>
                <c:manualLayout>
                  <c:x val="-3.7077785070931249E-2"/>
                  <c:y val="-0.18410902862494302"/>
                </c:manualLayout>
              </c:layout>
              <c:tx>
                <c:rich>
                  <a:bodyPr/>
                  <a:lstStyle/>
                  <a:p>
                    <a:r>
                      <a:rPr lang="en-US" dirty="0"/>
                      <a:t>0.1x</a:t>
                    </a:r>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5A8-45F9-B89C-39F65B2EF169}"/>
                </c:ext>
              </c:extLst>
            </c:dLbl>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accent3">
                        <a:lumMod val="75000"/>
                      </a:schemeClr>
                    </a:solidFill>
                    <a:latin typeface=" arial"/>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Sheet1!$A$2:$A$13</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Q3'21 YTD</c:v>
                </c:pt>
              </c:strCache>
            </c:strRef>
          </c:cat>
          <c:val>
            <c:numRef>
              <c:f>Sheet1!$C$2:$C$13</c:f>
              <c:numCache>
                <c:formatCode>0%</c:formatCode>
                <c:ptCount val="12"/>
                <c:pt idx="0">
                  <c:v>-1.24</c:v>
                </c:pt>
                <c:pt idx="1">
                  <c:v>-1.73</c:v>
                </c:pt>
                <c:pt idx="2">
                  <c:v>-2.09</c:v>
                </c:pt>
                <c:pt idx="3">
                  <c:v>-2.74</c:v>
                </c:pt>
                <c:pt idx="4">
                  <c:v>2.3199999999999998</c:v>
                </c:pt>
                <c:pt idx="5">
                  <c:v>1.52</c:v>
                </c:pt>
                <c:pt idx="6">
                  <c:v>1.62</c:v>
                </c:pt>
                <c:pt idx="7">
                  <c:v>1.21</c:v>
                </c:pt>
                <c:pt idx="8">
                  <c:v>0.64</c:v>
                </c:pt>
                <c:pt idx="9">
                  <c:v>1.1399999999999999</c:v>
                </c:pt>
                <c:pt idx="10">
                  <c:v>0.45</c:v>
                </c:pt>
                <c:pt idx="11">
                  <c:v>0.1</c:v>
                </c:pt>
              </c:numCache>
            </c:numRef>
          </c:val>
          <c:smooth val="0"/>
          <c:extLst>
            <c:ext xmlns:c16="http://schemas.microsoft.com/office/drawing/2014/chart" uri="{C3380CC4-5D6E-409C-BE32-E72D297353CC}">
              <c16:uniqueId val="{0000000C-EAE7-40D6-A767-92E1239F6FD9}"/>
            </c:ext>
          </c:extLst>
        </c:ser>
        <c:dLbls>
          <c:showLegendKey val="0"/>
          <c:showVal val="0"/>
          <c:showCatName val="0"/>
          <c:showSerName val="0"/>
          <c:showPercent val="0"/>
          <c:showBubbleSize val="0"/>
        </c:dLbls>
        <c:marker val="1"/>
        <c:smooth val="0"/>
        <c:axId val="734255184"/>
        <c:axId val="734254856"/>
      </c:lineChart>
      <c:catAx>
        <c:axId val="734229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 arial"/>
                <a:ea typeface="+mn-ea"/>
                <a:cs typeface="+mn-cs"/>
              </a:defRPr>
            </a:pPr>
            <a:endParaRPr lang="en-US"/>
          </a:p>
        </c:txPr>
        <c:crossAx val="734227960"/>
        <c:crosses val="autoZero"/>
        <c:auto val="1"/>
        <c:lblAlgn val="ctr"/>
        <c:lblOffset val="50"/>
        <c:tickLblSkip val="1"/>
        <c:noMultiLvlLbl val="0"/>
      </c:catAx>
      <c:valAx>
        <c:axId val="734227960"/>
        <c:scaling>
          <c:orientation val="minMax"/>
        </c:scaling>
        <c:delete val="0"/>
        <c:axPos val="l"/>
        <c:numFmt formatCode="_(* #,##0_);_(* \(#,##0\);_(* &quot;-&quot;??_);_(@_)"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34229928"/>
        <c:crosses val="autoZero"/>
        <c:crossBetween val="between"/>
      </c:valAx>
      <c:valAx>
        <c:axId val="734254856"/>
        <c:scaling>
          <c:orientation val="minMax"/>
        </c:scaling>
        <c:delete val="0"/>
        <c:axPos val="r"/>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34255184"/>
        <c:crosses val="max"/>
        <c:crossBetween val="between"/>
      </c:valAx>
      <c:catAx>
        <c:axId val="734255184"/>
        <c:scaling>
          <c:orientation val="minMax"/>
        </c:scaling>
        <c:delete val="1"/>
        <c:axPos val="b"/>
        <c:numFmt formatCode="General" sourceLinked="1"/>
        <c:majorTickMark val="out"/>
        <c:minorTickMark val="none"/>
        <c:tickLblPos val="nextTo"/>
        <c:crossAx val="734254856"/>
        <c:crosses val="autoZero"/>
        <c:auto val="1"/>
        <c:lblAlgn val="ctr"/>
        <c:lblOffset val="100"/>
        <c:noMultiLvlLbl val="0"/>
      </c:cat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1">
                  <a:lumMod val="50000"/>
                </a:schemeClr>
              </a:solidFill>
              <a:latin typeface=" arial"/>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97750265136607E-2"/>
          <c:y val="6.9998586357383596E-2"/>
          <c:w val="0.88710574347952165"/>
          <c:h val="0.78740934567271137"/>
        </c:manualLayout>
      </c:layout>
      <c:lineChart>
        <c:grouping val="standard"/>
        <c:varyColors val="0"/>
        <c:ser>
          <c:idx val="0"/>
          <c:order val="0"/>
          <c:tx>
            <c:strRef>
              <c:f>Sheet1!$B$1</c:f>
              <c:strCache>
                <c:ptCount val="1"/>
                <c:pt idx="0">
                  <c:v>Free Cash Flow Conversion</c:v>
                </c:pt>
              </c:strCache>
            </c:strRef>
          </c:tx>
          <c:spPr>
            <a:ln w="28575" cap="rnd">
              <a:solidFill>
                <a:schemeClr val="accent1"/>
              </a:solidFill>
              <a:round/>
            </a:ln>
            <a:effectLst/>
          </c:spPr>
          <c:marker>
            <c:symbol val="circle"/>
            <c:size val="10"/>
            <c:spPr>
              <a:solidFill>
                <a:schemeClr val="accent1"/>
              </a:solidFill>
              <a:ln w="9525">
                <a:solidFill>
                  <a:schemeClr val="tx1"/>
                </a:solidFill>
              </a:ln>
              <a:effectLst/>
            </c:spPr>
          </c:marker>
          <c:dLbls>
            <c:dLbl>
              <c:idx val="0"/>
              <c:layout>
                <c:manualLayout>
                  <c:x val="-4.3327704143424933E-2"/>
                  <c:y val="-4.8067633810168056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B71D-47F4-B8B3-FB733EA05668}"/>
                </c:ext>
              </c:extLst>
            </c:dLbl>
            <c:dLbl>
              <c:idx val="1"/>
              <c:layout>
                <c:manualLayout>
                  <c:x val="-3.8845527852725804E-2"/>
                  <c:y val="-5.5277778881693253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B71D-47F4-B8B3-FB733EA05668}"/>
                </c:ext>
              </c:extLst>
            </c:dLbl>
            <c:dLbl>
              <c:idx val="2"/>
              <c:layout>
                <c:manualLayout>
                  <c:x val="-4.3327704143424989E-2"/>
                  <c:y val="-4.0857488738642839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B71D-47F4-B8B3-FB733EA05668}"/>
                </c:ext>
              </c:extLst>
            </c:dLbl>
            <c:dLbl>
              <c:idx val="3"/>
              <c:layout>
                <c:manualLayout>
                  <c:x val="-4.1833645379858557E-2"/>
                  <c:y val="-4.0857488738642839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B71D-47F4-B8B3-FB733EA05668}"/>
                </c:ext>
              </c:extLst>
            </c:dLbl>
            <c:dLbl>
              <c:idx val="4"/>
              <c:layout>
                <c:manualLayout>
                  <c:x val="-4.0339586616292181E-2"/>
                  <c:y val="-4.0857488738642839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B71D-47F4-B8B3-FB733EA05668}"/>
                </c:ext>
              </c:extLst>
            </c:dLbl>
            <c:dLbl>
              <c:idx val="5"/>
              <c:layout>
                <c:manualLayout>
                  <c:x val="-4.0343311861501724E-2"/>
                  <c:y val="-2.8840580286100828E-2"/>
                </c:manualLayout>
              </c:layout>
              <c:tx>
                <c:rich>
                  <a:bodyPr/>
                  <a:lstStyle/>
                  <a:p>
                    <a:fld id="{AA738F51-E043-494E-9FC8-BED6DA78C2B9}" type="VALUE">
                      <a:rPr lang="en-US">
                        <a:solidFill>
                          <a:schemeClr val="tx1"/>
                        </a:solidFill>
                      </a:rPr>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0-7A09-447A-B1F0-DCEEDE6FE880}"/>
                </c:ext>
              </c:extLst>
            </c:dLbl>
            <c:spPr>
              <a:noFill/>
              <a:ln>
                <a:noFill/>
              </a:ln>
              <a:effectLst/>
            </c:spPr>
            <c:txPr>
              <a:bodyPr rot="0" spcFirstLastPara="1" vertOverflow="ellipsis" vert="horz" wrap="square" lIns="91440" tIns="0" rIns="91440" bIns="0" spcCol="274320" anchor="t" anchorCtr="0">
                <a:spAutoFit/>
              </a:bodyPr>
              <a:lstStyle/>
              <a:p>
                <a:pPr>
                  <a:defRPr sz="1200" b="1" i="0" u="none" strike="noStrike" kern="1200" baseline="0">
                    <a:solidFill>
                      <a:schemeClr val="tx1"/>
                    </a:solidFill>
                    <a:latin typeface=" arial"/>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Sheet1!$A$3:$A$9</c:f>
              <c:strCache>
                <c:ptCount val="7"/>
                <c:pt idx="0">
                  <c:v>2015</c:v>
                </c:pt>
                <c:pt idx="1">
                  <c:v>2016</c:v>
                </c:pt>
                <c:pt idx="2">
                  <c:v>2017</c:v>
                </c:pt>
                <c:pt idx="3">
                  <c:v>2018</c:v>
                </c:pt>
                <c:pt idx="4">
                  <c:v>2019</c:v>
                </c:pt>
                <c:pt idx="5">
                  <c:v>2020</c:v>
                </c:pt>
                <c:pt idx="6">
                  <c:v>3Q YTD</c:v>
                </c:pt>
              </c:strCache>
            </c:strRef>
          </c:cat>
          <c:val>
            <c:numRef>
              <c:f>Sheet1!$B$3:$B$9</c:f>
              <c:numCache>
                <c:formatCode>0%</c:formatCode>
                <c:ptCount val="7"/>
                <c:pt idx="0">
                  <c:v>0.79</c:v>
                </c:pt>
                <c:pt idx="1">
                  <c:v>1.05</c:v>
                </c:pt>
                <c:pt idx="2">
                  <c:v>1.02</c:v>
                </c:pt>
                <c:pt idx="3">
                  <c:v>1.02</c:v>
                </c:pt>
                <c:pt idx="4">
                  <c:v>0.92729832953975544</c:v>
                </c:pt>
                <c:pt idx="5">
                  <c:v>1.0920000000000001</c:v>
                </c:pt>
                <c:pt idx="6">
                  <c:v>1.06</c:v>
                </c:pt>
              </c:numCache>
            </c:numRef>
          </c:val>
          <c:smooth val="0"/>
          <c:extLst>
            <c:ext xmlns:c16="http://schemas.microsoft.com/office/drawing/2014/chart" uri="{C3380CC4-5D6E-409C-BE32-E72D297353CC}">
              <c16:uniqueId val="{00000005-B71D-47F4-B8B3-FB733EA05668}"/>
            </c:ext>
          </c:extLst>
        </c:ser>
        <c:dLbls>
          <c:showLegendKey val="0"/>
          <c:showVal val="0"/>
          <c:showCatName val="0"/>
          <c:showSerName val="0"/>
          <c:showPercent val="0"/>
          <c:showBubbleSize val="0"/>
        </c:dLbls>
        <c:marker val="1"/>
        <c:smooth val="0"/>
        <c:axId val="734229928"/>
        <c:axId val="734227960"/>
      </c:lineChart>
      <c:catAx>
        <c:axId val="73422992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 arial"/>
                <a:ea typeface="+mn-ea"/>
                <a:cs typeface="+mn-cs"/>
              </a:defRPr>
            </a:pPr>
            <a:endParaRPr lang="en-US"/>
          </a:p>
        </c:txPr>
        <c:crossAx val="734227960"/>
        <c:crosses val="autoZero"/>
        <c:auto val="1"/>
        <c:lblAlgn val="ctr"/>
        <c:lblOffset val="50"/>
        <c:noMultiLvlLbl val="0"/>
      </c:catAx>
      <c:valAx>
        <c:axId val="734227960"/>
        <c:scaling>
          <c:orientation val="minMax"/>
          <c:max val="1.3"/>
          <c:min val="0.5"/>
        </c:scaling>
        <c:delete val="0"/>
        <c:axPos val="l"/>
        <c:numFmt formatCode="0%"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34229928"/>
        <c:crosses val="autoZero"/>
        <c:crossBetween val="between"/>
      </c:valAx>
      <c:spPr>
        <a:noFill/>
        <a:ln w="25400">
          <a:noFill/>
        </a:ln>
        <a:effectLst/>
      </c:spPr>
    </c:plotArea>
    <c:legend>
      <c:legendPos val="b"/>
      <c:layout>
        <c:manualLayout>
          <c:xMode val="edge"/>
          <c:yMode val="edge"/>
          <c:x val="0.30406641523731559"/>
          <c:y val="0.92012029776952931"/>
          <c:w val="0.3056633019003327"/>
          <c:h val="5.1633343874149092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bg1">
                  <a:lumMod val="50000"/>
                </a:schemeClr>
              </a:solidFill>
              <a:latin typeface=" arial"/>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29180836507901E-3"/>
          <c:y val="1.3048633386829305E-2"/>
          <c:w val="0.95693950539920658"/>
          <c:h val="0.87934380785835964"/>
        </c:manualLayout>
      </c:layout>
      <c:barChart>
        <c:barDir val="col"/>
        <c:grouping val="clustered"/>
        <c:varyColors val="0"/>
        <c:ser>
          <c:idx val="0"/>
          <c:order val="0"/>
          <c:spPr>
            <a:solidFill>
              <a:schemeClr val="accent1"/>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FactSet!$M$112:$W$112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FactSet!$M$113:$W$113</c:f>
              <c:numCache>
                <c:formatCode>#,##0.00</c:formatCode>
                <c:ptCount val="11"/>
                <c:pt idx="0">
                  <c:v>0.15</c:v>
                </c:pt>
                <c:pt idx="1">
                  <c:v>0.18</c:v>
                </c:pt>
                <c:pt idx="2">
                  <c:v>0.22</c:v>
                </c:pt>
                <c:pt idx="3">
                  <c:v>0.26</c:v>
                </c:pt>
                <c:pt idx="4">
                  <c:v>0.3</c:v>
                </c:pt>
                <c:pt idx="5">
                  <c:v>0.34</c:v>
                </c:pt>
                <c:pt idx="6">
                  <c:v>0.38</c:v>
                </c:pt>
                <c:pt idx="7">
                  <c:v>0.42</c:v>
                </c:pt>
                <c:pt idx="8">
                  <c:v>0.47</c:v>
                </c:pt>
                <c:pt idx="9">
                  <c:v>0.52</c:v>
                </c:pt>
                <c:pt idx="10" formatCode="General">
                  <c:v>0.57999999999999996</c:v>
                </c:pt>
              </c:numCache>
            </c:numRef>
          </c:val>
          <c:extLst>
            <c:ext xmlns:c16="http://schemas.microsoft.com/office/drawing/2014/chart" uri="{C3380CC4-5D6E-409C-BE32-E72D297353CC}">
              <c16:uniqueId val="{00000000-DE64-4F60-9A72-CB990EFE656F}"/>
            </c:ext>
          </c:extLst>
        </c:ser>
        <c:dLbls>
          <c:dLblPos val="outEnd"/>
          <c:showLegendKey val="0"/>
          <c:showVal val="1"/>
          <c:showCatName val="0"/>
          <c:showSerName val="0"/>
          <c:showPercent val="0"/>
          <c:showBubbleSize val="0"/>
        </c:dLbls>
        <c:gapWidth val="100"/>
        <c:overlap val="-27"/>
        <c:axId val="936872368"/>
        <c:axId val="936866792"/>
      </c:barChart>
      <c:catAx>
        <c:axId val="93687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36866792"/>
        <c:crosses val="autoZero"/>
        <c:auto val="1"/>
        <c:lblAlgn val="ctr"/>
        <c:lblOffset val="100"/>
        <c:noMultiLvlLbl val="0"/>
      </c:catAx>
      <c:valAx>
        <c:axId val="936866792"/>
        <c:scaling>
          <c:orientation val="minMax"/>
        </c:scaling>
        <c:delete val="1"/>
        <c:axPos val="l"/>
        <c:numFmt formatCode="#,##0.00" sourceLinked="1"/>
        <c:majorTickMark val="none"/>
        <c:minorTickMark val="none"/>
        <c:tickLblPos val="nextTo"/>
        <c:crossAx val="936872368"/>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44756371656523E-2"/>
          <c:y val="8.2152224055533921E-2"/>
          <c:w val="0.60465352136905204"/>
          <c:h val="0.67080716591454992"/>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9F9-4B8B-B8C9-B4384FC0B55F}"/>
              </c:ext>
            </c:extLst>
          </c:dPt>
          <c:dPt>
            <c:idx val="1"/>
            <c:bubble3D val="0"/>
            <c:spPr>
              <a:solidFill>
                <a:schemeClr val="tx2">
                  <a:lumMod val="40000"/>
                  <a:lumOff val="60000"/>
                </a:schemeClr>
              </a:solidFill>
              <a:ln w="19050">
                <a:solidFill>
                  <a:schemeClr val="lt1"/>
                </a:solidFill>
              </a:ln>
              <a:effectLst/>
            </c:spPr>
            <c:extLst>
              <c:ext xmlns:c16="http://schemas.microsoft.com/office/drawing/2014/chart" uri="{C3380CC4-5D6E-409C-BE32-E72D297353CC}">
                <c16:uniqueId val="{00000003-7ED8-4DB4-8BDB-8CE5B4DBAC8C}"/>
              </c:ext>
            </c:extLst>
          </c:dPt>
          <c:dPt>
            <c:idx val="2"/>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4-7ED8-4DB4-8BDB-8CE5B4DBAC8C}"/>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5-7ED8-4DB4-8BDB-8CE5B4DBAC8C}"/>
              </c:ext>
            </c:extLst>
          </c:dPt>
          <c:dLbls>
            <c:dLbl>
              <c:idx val="3"/>
              <c:delete val="1"/>
              <c:extLst>
                <c:ext xmlns:c15="http://schemas.microsoft.com/office/drawing/2012/chart" uri="{CE6537A1-D6FC-4f65-9D91-7224C49458BB}"/>
                <c:ext xmlns:c16="http://schemas.microsoft.com/office/drawing/2014/chart" uri="{C3380CC4-5D6E-409C-BE32-E72D297353CC}">
                  <c16:uniqueId val="{00000005-7ED8-4DB4-8BDB-8CE5B4DBAC8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HNH</c:v>
                </c:pt>
                <c:pt idx="1">
                  <c:v>ANH</c:v>
                </c:pt>
                <c:pt idx="2">
                  <c:v>SP</c:v>
                </c:pt>
                <c:pt idx="3">
                  <c:v>Other</c:v>
                </c:pt>
              </c:strCache>
            </c:strRef>
          </c:cat>
          <c:val>
            <c:numRef>
              <c:f>Sheet1!$B$2:$B$5</c:f>
              <c:numCache>
                <c:formatCode>0%</c:formatCode>
                <c:ptCount val="4"/>
                <c:pt idx="0">
                  <c:v>0.56899999999999995</c:v>
                </c:pt>
                <c:pt idx="1">
                  <c:v>0.27300000000000002</c:v>
                </c:pt>
                <c:pt idx="2">
                  <c:v>0.14699999999999999</c:v>
                </c:pt>
                <c:pt idx="3">
                  <c:v>1.0999999999999999E-2</c:v>
                </c:pt>
              </c:numCache>
            </c:numRef>
          </c:val>
          <c:extLst>
            <c:ext xmlns:c16="http://schemas.microsoft.com/office/drawing/2014/chart" uri="{C3380CC4-5D6E-409C-BE32-E72D297353CC}">
              <c16:uniqueId val="{00000000-7ED8-4DB4-8BDB-8CE5B4DBAC8C}"/>
            </c:ext>
          </c:extLst>
        </c:ser>
        <c:dLbls>
          <c:showLegendKey val="0"/>
          <c:showVal val="1"/>
          <c:showCatName val="0"/>
          <c:showSerName val="0"/>
          <c:showPercent val="0"/>
          <c:showBubbleSize val="0"/>
          <c:showLeaderLines val="1"/>
        </c:dLbls>
        <c:firstSliceAng val="0"/>
        <c:holeSize val="67"/>
      </c:doughnutChart>
      <c:spPr>
        <a:noFill/>
        <a:ln>
          <a:noFill/>
        </a:ln>
        <a:effectLst/>
      </c:spPr>
    </c:plotArea>
    <c:legend>
      <c:legendPos val="b"/>
      <c:layout>
        <c:manualLayout>
          <c:xMode val="edge"/>
          <c:yMode val="edge"/>
          <c:x val="4.1713966052280144E-2"/>
          <c:y val="0.81702378264978204"/>
          <c:w val="0.67201105594053001"/>
          <c:h val="9.253706047103846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'Slide 13'!$B$5</c:f>
              <c:strCache>
                <c:ptCount val="1"/>
                <c:pt idx="0">
                  <c:v>Sales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13'!$G$4:$H$4</c:f>
              <c:strCache>
                <c:ptCount val="2"/>
                <c:pt idx="0">
                  <c:v>3Q20</c:v>
                </c:pt>
                <c:pt idx="1">
                  <c:v>3Q21</c:v>
                </c:pt>
              </c:strCache>
            </c:strRef>
          </c:cat>
          <c:val>
            <c:numRef>
              <c:f>'Slide 13'!$G$5:$H$5</c:f>
              <c:numCache>
                <c:formatCode>0.0</c:formatCode>
                <c:ptCount val="2"/>
                <c:pt idx="0">
                  <c:v>175.13900000000001</c:v>
                </c:pt>
                <c:pt idx="1">
                  <c:v>197.86799999999999</c:v>
                </c:pt>
              </c:numCache>
            </c:numRef>
          </c:val>
          <c:extLst>
            <c:ext xmlns:c16="http://schemas.microsoft.com/office/drawing/2014/chart" uri="{C3380CC4-5D6E-409C-BE32-E72D297353CC}">
              <c16:uniqueId val="{00000000-BF4A-4282-8ED5-AA2DCC5A0462}"/>
            </c:ext>
          </c:extLst>
        </c:ser>
        <c:dLbls>
          <c:dLblPos val="ctr"/>
          <c:showLegendKey val="0"/>
          <c:showVal val="1"/>
          <c:showCatName val="0"/>
          <c:showSerName val="0"/>
          <c:showPercent val="0"/>
          <c:showBubbleSize val="0"/>
        </c:dLbls>
        <c:gapWidth val="75"/>
        <c:overlap val="100"/>
        <c:axId val="786490208"/>
        <c:axId val="786486600"/>
      </c:barChart>
      <c:catAx>
        <c:axId val="78649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00" b="1" i="0" u="none" strike="noStrike" kern="1200" baseline="0">
                <a:solidFill>
                  <a:schemeClr val="tx1">
                    <a:lumMod val="65000"/>
                    <a:lumOff val="35000"/>
                  </a:schemeClr>
                </a:solidFill>
                <a:latin typeface="+mn-lt"/>
                <a:ea typeface="+mn-ea"/>
                <a:cs typeface="+mn-cs"/>
              </a:defRPr>
            </a:pPr>
            <a:endParaRPr lang="en-US"/>
          </a:p>
        </c:txPr>
        <c:crossAx val="786486600"/>
        <c:crosses val="autoZero"/>
        <c:auto val="1"/>
        <c:lblAlgn val="ctr"/>
        <c:lblOffset val="100"/>
        <c:noMultiLvlLbl val="0"/>
      </c:catAx>
      <c:valAx>
        <c:axId val="786486600"/>
        <c:scaling>
          <c:orientation val="minMax"/>
          <c:min val="100"/>
        </c:scaling>
        <c:delete val="1"/>
        <c:axPos val="l"/>
        <c:numFmt formatCode="0.0" sourceLinked="1"/>
        <c:majorTickMark val="out"/>
        <c:minorTickMark val="none"/>
        <c:tickLblPos val="nextTo"/>
        <c:crossAx val="78649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'Slide 13'!$B$6</c:f>
              <c:strCache>
                <c:ptCount val="1"/>
                <c:pt idx="0">
                  <c:v>Adj. EBITDA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13'!$G$4:$H$4</c:f>
              <c:strCache>
                <c:ptCount val="2"/>
                <c:pt idx="0">
                  <c:v>3Q20</c:v>
                </c:pt>
                <c:pt idx="1">
                  <c:v>3Q21</c:v>
                </c:pt>
              </c:strCache>
            </c:strRef>
          </c:cat>
          <c:val>
            <c:numRef>
              <c:f>'Slide 13'!$G$6:$H$6</c:f>
              <c:numCache>
                <c:formatCode>0.0</c:formatCode>
                <c:ptCount val="2"/>
                <c:pt idx="0">
                  <c:v>44.427</c:v>
                </c:pt>
                <c:pt idx="1">
                  <c:v>48.344000000000001</c:v>
                </c:pt>
              </c:numCache>
            </c:numRef>
          </c:val>
          <c:extLst>
            <c:ext xmlns:c16="http://schemas.microsoft.com/office/drawing/2014/chart" uri="{C3380CC4-5D6E-409C-BE32-E72D297353CC}">
              <c16:uniqueId val="{00000000-806E-4DCB-A07E-5AA037F0FEB8}"/>
            </c:ext>
          </c:extLst>
        </c:ser>
        <c:dLbls>
          <c:dLblPos val="ctr"/>
          <c:showLegendKey val="0"/>
          <c:showVal val="1"/>
          <c:showCatName val="0"/>
          <c:showSerName val="0"/>
          <c:showPercent val="0"/>
          <c:showBubbleSize val="0"/>
        </c:dLbls>
        <c:gapWidth val="75"/>
        <c:overlap val="100"/>
        <c:axId val="786490208"/>
        <c:axId val="786486600"/>
      </c:barChart>
      <c:catAx>
        <c:axId val="78649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00" b="1" i="0" u="none" strike="noStrike" kern="1200" baseline="0">
                <a:solidFill>
                  <a:schemeClr val="tx1">
                    <a:lumMod val="65000"/>
                    <a:lumOff val="35000"/>
                  </a:schemeClr>
                </a:solidFill>
                <a:latin typeface="+mn-lt"/>
                <a:ea typeface="+mn-ea"/>
                <a:cs typeface="+mn-cs"/>
              </a:defRPr>
            </a:pPr>
            <a:endParaRPr lang="en-US"/>
          </a:p>
        </c:txPr>
        <c:crossAx val="786486600"/>
        <c:crosses val="autoZero"/>
        <c:auto val="1"/>
        <c:lblAlgn val="ctr"/>
        <c:lblOffset val="100"/>
        <c:noMultiLvlLbl val="0"/>
      </c:catAx>
      <c:valAx>
        <c:axId val="786486600"/>
        <c:scaling>
          <c:orientation val="minMax"/>
          <c:max val="55"/>
          <c:min val="25"/>
        </c:scaling>
        <c:delete val="1"/>
        <c:axPos val="l"/>
        <c:numFmt formatCode="0.0" sourceLinked="1"/>
        <c:majorTickMark val="out"/>
        <c:minorTickMark val="none"/>
        <c:tickLblPos val="nextTo"/>
        <c:crossAx val="78649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'Slide 13'!$B$7</c:f>
              <c:strCache>
                <c:ptCount val="1"/>
                <c:pt idx="0">
                  <c:v>Adj. EPS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13'!$G$4:$H$4</c:f>
              <c:strCache>
                <c:ptCount val="2"/>
                <c:pt idx="0">
                  <c:v>3Q20</c:v>
                </c:pt>
                <c:pt idx="1">
                  <c:v>3Q21</c:v>
                </c:pt>
              </c:strCache>
            </c:strRef>
          </c:cat>
          <c:val>
            <c:numRef>
              <c:f>'Slide 13'!$G$7:$H$7</c:f>
              <c:numCache>
                <c:formatCode>0.00</c:formatCode>
                <c:ptCount val="2"/>
                <c:pt idx="0">
                  <c:v>0.82797571515830004</c:v>
                </c:pt>
                <c:pt idx="1">
                  <c:v>0.91827016543579998</c:v>
                </c:pt>
              </c:numCache>
            </c:numRef>
          </c:val>
          <c:extLst>
            <c:ext xmlns:c16="http://schemas.microsoft.com/office/drawing/2014/chart" uri="{C3380CC4-5D6E-409C-BE32-E72D297353CC}">
              <c16:uniqueId val="{00000000-2C1E-4E58-BFCB-7F5DC218600D}"/>
            </c:ext>
          </c:extLst>
        </c:ser>
        <c:dLbls>
          <c:dLblPos val="ctr"/>
          <c:showLegendKey val="0"/>
          <c:showVal val="1"/>
          <c:showCatName val="0"/>
          <c:showSerName val="0"/>
          <c:showPercent val="0"/>
          <c:showBubbleSize val="0"/>
        </c:dLbls>
        <c:gapWidth val="75"/>
        <c:overlap val="100"/>
        <c:axId val="786490208"/>
        <c:axId val="786486600"/>
      </c:barChart>
      <c:catAx>
        <c:axId val="78649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00" b="1" i="0" u="none" strike="noStrike" kern="1200" baseline="0">
                <a:solidFill>
                  <a:schemeClr val="tx1">
                    <a:lumMod val="65000"/>
                    <a:lumOff val="35000"/>
                  </a:schemeClr>
                </a:solidFill>
                <a:latin typeface="+mn-lt"/>
                <a:ea typeface="+mn-ea"/>
                <a:cs typeface="+mn-cs"/>
              </a:defRPr>
            </a:pPr>
            <a:endParaRPr lang="en-US"/>
          </a:p>
        </c:txPr>
        <c:crossAx val="786486600"/>
        <c:crosses val="autoZero"/>
        <c:auto val="1"/>
        <c:lblAlgn val="ctr"/>
        <c:lblOffset val="100"/>
        <c:noMultiLvlLbl val="0"/>
      </c:catAx>
      <c:valAx>
        <c:axId val="786486600"/>
        <c:scaling>
          <c:orientation val="minMax"/>
          <c:min val="0.4"/>
        </c:scaling>
        <c:delete val="1"/>
        <c:axPos val="l"/>
        <c:numFmt formatCode="0.00" sourceLinked="1"/>
        <c:majorTickMark val="out"/>
        <c:minorTickMark val="none"/>
        <c:tickLblPos val="nextTo"/>
        <c:crossAx val="78649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'Slide 13'!$B$8</c:f>
              <c:strCache>
                <c:ptCount val="1"/>
                <c:pt idx="0">
                  <c:v>Adj. Net Earnings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13'!$G$4:$H$4</c:f>
              <c:strCache>
                <c:ptCount val="2"/>
                <c:pt idx="0">
                  <c:v>3Q20</c:v>
                </c:pt>
                <c:pt idx="1">
                  <c:v>3Q21</c:v>
                </c:pt>
              </c:strCache>
            </c:strRef>
          </c:cat>
          <c:val>
            <c:numRef>
              <c:f>'Slide 13'!$G$8:$H$8</c:f>
              <c:numCache>
                <c:formatCode>0.0</c:formatCode>
                <c:ptCount val="2"/>
                <c:pt idx="0">
                  <c:v>26.922999999999998</c:v>
                </c:pt>
                <c:pt idx="1">
                  <c:v>29.975999999999999</c:v>
                </c:pt>
              </c:numCache>
            </c:numRef>
          </c:val>
          <c:extLst>
            <c:ext xmlns:c16="http://schemas.microsoft.com/office/drawing/2014/chart" uri="{C3380CC4-5D6E-409C-BE32-E72D297353CC}">
              <c16:uniqueId val="{00000000-0E03-4251-9EF7-4CAD97579D01}"/>
            </c:ext>
          </c:extLst>
        </c:ser>
        <c:dLbls>
          <c:dLblPos val="ctr"/>
          <c:showLegendKey val="0"/>
          <c:showVal val="1"/>
          <c:showCatName val="0"/>
          <c:showSerName val="0"/>
          <c:showPercent val="0"/>
          <c:showBubbleSize val="0"/>
        </c:dLbls>
        <c:gapWidth val="75"/>
        <c:overlap val="100"/>
        <c:axId val="786490208"/>
        <c:axId val="786486600"/>
      </c:barChart>
      <c:catAx>
        <c:axId val="78649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00" b="1" i="0" u="none" strike="noStrike" kern="1200" baseline="0">
                <a:solidFill>
                  <a:schemeClr val="tx1">
                    <a:lumMod val="65000"/>
                    <a:lumOff val="35000"/>
                  </a:schemeClr>
                </a:solidFill>
                <a:latin typeface="+mn-lt"/>
                <a:ea typeface="+mn-ea"/>
                <a:cs typeface="+mn-cs"/>
              </a:defRPr>
            </a:pPr>
            <a:endParaRPr lang="en-US"/>
          </a:p>
        </c:txPr>
        <c:crossAx val="786486600"/>
        <c:crosses val="autoZero"/>
        <c:auto val="1"/>
        <c:lblAlgn val="ctr"/>
        <c:lblOffset val="100"/>
        <c:noMultiLvlLbl val="0"/>
      </c:catAx>
      <c:valAx>
        <c:axId val="786486600"/>
        <c:scaling>
          <c:orientation val="minMax"/>
          <c:max val="35"/>
          <c:min val="15"/>
        </c:scaling>
        <c:delete val="1"/>
        <c:axPos val="l"/>
        <c:numFmt formatCode="0.0" sourceLinked="1"/>
        <c:majorTickMark val="out"/>
        <c:minorTickMark val="none"/>
        <c:tickLblPos val="nextTo"/>
        <c:crossAx val="786490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14'!$B$5</c:f>
              <c:strCache>
                <c:ptCount val="1"/>
                <c:pt idx="0">
                  <c:v>Adj. EBITDA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14'!$D$6:$J$6</c:f>
              <c:strCache>
                <c:ptCount val="7"/>
                <c:pt idx="0">
                  <c:v>2015</c:v>
                </c:pt>
                <c:pt idx="1">
                  <c:v>2016</c:v>
                </c:pt>
                <c:pt idx="2">
                  <c:v>2017</c:v>
                </c:pt>
                <c:pt idx="3">
                  <c:v>2018</c:v>
                </c:pt>
                <c:pt idx="4">
                  <c:v>2019</c:v>
                </c:pt>
                <c:pt idx="5">
                  <c:v>2020</c:v>
                </c:pt>
                <c:pt idx="6">
                  <c:v>3Q YTD</c:v>
                </c:pt>
              </c:strCache>
            </c:strRef>
          </c:cat>
          <c:val>
            <c:numRef>
              <c:f>'Slide 14'!$D$5:$J$5</c:f>
              <c:numCache>
                <c:formatCode>#,##0</c:formatCode>
                <c:ptCount val="7"/>
                <c:pt idx="0">
                  <c:v>140.47</c:v>
                </c:pt>
                <c:pt idx="1">
                  <c:v>149.26300000000001</c:v>
                </c:pt>
                <c:pt idx="2">
                  <c:v>147.833</c:v>
                </c:pt>
                <c:pt idx="3">
                  <c:v>159.30000000000001</c:v>
                </c:pt>
                <c:pt idx="4">
                  <c:v>160.01499999999999</c:v>
                </c:pt>
                <c:pt idx="5" formatCode="#,##0_);\(#,##0\)">
                  <c:v>174.249</c:v>
                </c:pt>
                <c:pt idx="6" formatCode="#,##0_);\(#,##0\)">
                  <c:v>144.21299999999999</c:v>
                </c:pt>
              </c:numCache>
            </c:numRef>
          </c:val>
          <c:extLst>
            <c:ext xmlns:c16="http://schemas.microsoft.com/office/drawing/2014/chart" uri="{C3380CC4-5D6E-409C-BE32-E72D297353CC}">
              <c16:uniqueId val="{00000000-5C30-4D52-83A7-0C8DFD2D8007}"/>
            </c:ext>
          </c:extLst>
        </c:ser>
        <c:dLbls>
          <c:showLegendKey val="0"/>
          <c:showVal val="0"/>
          <c:showCatName val="0"/>
          <c:showSerName val="0"/>
          <c:showPercent val="0"/>
          <c:showBubbleSize val="0"/>
        </c:dLbls>
        <c:gapWidth val="50"/>
        <c:axId val="832955016"/>
        <c:axId val="832957968"/>
      </c:barChart>
      <c:catAx>
        <c:axId val="83295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00" b="1" i="0" u="none" strike="noStrike" kern="1200" baseline="0">
                <a:solidFill>
                  <a:schemeClr val="tx1">
                    <a:lumMod val="65000"/>
                    <a:lumOff val="35000"/>
                  </a:schemeClr>
                </a:solidFill>
                <a:latin typeface="+mn-lt"/>
                <a:ea typeface="+mn-ea"/>
                <a:cs typeface="+mn-cs"/>
              </a:defRPr>
            </a:pPr>
            <a:endParaRPr lang="en-US"/>
          </a:p>
        </c:txPr>
        <c:crossAx val="832957968"/>
        <c:crosses val="autoZero"/>
        <c:auto val="1"/>
        <c:lblAlgn val="ctr"/>
        <c:lblOffset val="100"/>
        <c:noMultiLvlLbl val="0"/>
      </c:catAx>
      <c:valAx>
        <c:axId val="832957968"/>
        <c:scaling>
          <c:orientation val="minMax"/>
          <c:min val="100"/>
        </c:scaling>
        <c:delete val="1"/>
        <c:axPos val="l"/>
        <c:numFmt formatCode="#,##0" sourceLinked="1"/>
        <c:majorTickMark val="out"/>
        <c:minorTickMark val="none"/>
        <c:tickLblPos val="nextTo"/>
        <c:crossAx val="832955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14'!$B$3</c:f>
              <c:strCache>
                <c:ptCount val="1"/>
                <c:pt idx="0">
                  <c:v>Sales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14'!$D$2:$J$2</c:f>
              <c:strCache>
                <c:ptCount val="7"/>
                <c:pt idx="0">
                  <c:v>2015</c:v>
                </c:pt>
                <c:pt idx="1">
                  <c:v>2016</c:v>
                </c:pt>
                <c:pt idx="2">
                  <c:v>2017</c:v>
                </c:pt>
                <c:pt idx="3">
                  <c:v>2018</c:v>
                </c:pt>
                <c:pt idx="4">
                  <c:v>2019</c:v>
                </c:pt>
                <c:pt idx="5">
                  <c:v>2020</c:v>
                </c:pt>
                <c:pt idx="6">
                  <c:v>3Q YTD</c:v>
                </c:pt>
              </c:strCache>
            </c:strRef>
          </c:cat>
          <c:val>
            <c:numRef>
              <c:f>'Slide 14'!$D$3:$J$3</c:f>
              <c:numCache>
                <c:formatCode>#,##0</c:formatCode>
                <c:ptCount val="7"/>
                <c:pt idx="0">
                  <c:v>552.49199999999996</c:v>
                </c:pt>
                <c:pt idx="1">
                  <c:v>553.20399999999995</c:v>
                </c:pt>
                <c:pt idx="2">
                  <c:v>594.79</c:v>
                </c:pt>
                <c:pt idx="3">
                  <c:v>643.67899999999997</c:v>
                </c:pt>
                <c:pt idx="4">
                  <c:v>643.70500000000004</c:v>
                </c:pt>
                <c:pt idx="5" formatCode="0">
                  <c:v>703.64400000000001</c:v>
                </c:pt>
                <c:pt idx="6" formatCode="0">
                  <c:v>585.89</c:v>
                </c:pt>
              </c:numCache>
            </c:numRef>
          </c:val>
          <c:extLst>
            <c:ext xmlns:c16="http://schemas.microsoft.com/office/drawing/2014/chart" uri="{C3380CC4-5D6E-409C-BE32-E72D297353CC}">
              <c16:uniqueId val="{00000000-F166-4182-B316-66849AC115AC}"/>
            </c:ext>
          </c:extLst>
        </c:ser>
        <c:dLbls>
          <c:dLblPos val="outEnd"/>
          <c:showLegendKey val="0"/>
          <c:showVal val="1"/>
          <c:showCatName val="0"/>
          <c:showSerName val="0"/>
          <c:showPercent val="0"/>
          <c:showBubbleSize val="0"/>
        </c:dLbls>
        <c:gapWidth val="50"/>
        <c:axId val="832955016"/>
        <c:axId val="832957968"/>
      </c:barChart>
      <c:catAx>
        <c:axId val="83295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00" b="1" i="0" u="none" strike="noStrike" kern="1200" baseline="0">
                <a:solidFill>
                  <a:schemeClr val="tx1">
                    <a:lumMod val="65000"/>
                    <a:lumOff val="35000"/>
                  </a:schemeClr>
                </a:solidFill>
                <a:latin typeface="+mn-lt"/>
                <a:ea typeface="+mn-ea"/>
                <a:cs typeface="+mn-cs"/>
              </a:defRPr>
            </a:pPr>
            <a:endParaRPr lang="en-US"/>
          </a:p>
        </c:txPr>
        <c:crossAx val="832957968"/>
        <c:crosses val="autoZero"/>
        <c:auto val="1"/>
        <c:lblAlgn val="ctr"/>
        <c:lblOffset val="100"/>
        <c:noMultiLvlLbl val="0"/>
      </c:catAx>
      <c:valAx>
        <c:axId val="832957968"/>
        <c:scaling>
          <c:orientation val="minMax"/>
          <c:min val="400"/>
        </c:scaling>
        <c:delete val="1"/>
        <c:axPos val="l"/>
        <c:numFmt formatCode="#,##0" sourceLinked="1"/>
        <c:majorTickMark val="out"/>
        <c:minorTickMark val="none"/>
        <c:tickLblPos val="nextTo"/>
        <c:crossAx val="832955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14'!$B$7</c:f>
              <c:strCache>
                <c:ptCount val="1"/>
                <c:pt idx="0">
                  <c:v>Adj. EPS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14'!$D$6:$J$6</c:f>
              <c:strCache>
                <c:ptCount val="7"/>
                <c:pt idx="0">
                  <c:v>2015</c:v>
                </c:pt>
                <c:pt idx="1">
                  <c:v>2016</c:v>
                </c:pt>
                <c:pt idx="2">
                  <c:v>2017</c:v>
                </c:pt>
                <c:pt idx="3">
                  <c:v>2018</c:v>
                </c:pt>
                <c:pt idx="4">
                  <c:v>2019</c:v>
                </c:pt>
                <c:pt idx="5">
                  <c:v>2020</c:v>
                </c:pt>
                <c:pt idx="6">
                  <c:v>3Q YTD</c:v>
                </c:pt>
              </c:strCache>
            </c:strRef>
          </c:cat>
          <c:val>
            <c:numRef>
              <c:f>'Slide 14'!$D$7:$J$7</c:f>
              <c:numCache>
                <c:formatCode>#,##0.00</c:formatCode>
                <c:ptCount val="7"/>
                <c:pt idx="0">
                  <c:v>2.5099999999999998</c:v>
                </c:pt>
                <c:pt idx="1">
                  <c:v>2.52</c:v>
                </c:pt>
                <c:pt idx="2">
                  <c:v>2.5299999999999998</c:v>
                </c:pt>
                <c:pt idx="3">
                  <c:v>3.01</c:v>
                </c:pt>
                <c:pt idx="4">
                  <c:v>3.19</c:v>
                </c:pt>
                <c:pt idx="5" formatCode="#,##0.00_);\(#,##0.00\)">
                  <c:v>3.3159999999999998</c:v>
                </c:pt>
                <c:pt idx="6" formatCode="#,##0.00_);\(#,##0.00\)">
                  <c:v>2.72</c:v>
                </c:pt>
              </c:numCache>
            </c:numRef>
          </c:val>
          <c:extLst>
            <c:ext xmlns:c16="http://schemas.microsoft.com/office/drawing/2014/chart" uri="{C3380CC4-5D6E-409C-BE32-E72D297353CC}">
              <c16:uniqueId val="{00000000-E5B0-49D0-9901-918B3BAC08A1}"/>
            </c:ext>
          </c:extLst>
        </c:ser>
        <c:dLbls>
          <c:showLegendKey val="0"/>
          <c:showVal val="0"/>
          <c:showCatName val="0"/>
          <c:showSerName val="0"/>
          <c:showPercent val="0"/>
          <c:showBubbleSize val="0"/>
        </c:dLbls>
        <c:gapWidth val="50"/>
        <c:axId val="832955016"/>
        <c:axId val="832957968"/>
      </c:barChart>
      <c:catAx>
        <c:axId val="832955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100" b="1" i="0" u="none" strike="noStrike" kern="1200" baseline="0">
                <a:solidFill>
                  <a:schemeClr val="tx1">
                    <a:lumMod val="65000"/>
                    <a:lumOff val="35000"/>
                  </a:schemeClr>
                </a:solidFill>
                <a:latin typeface="+mn-lt"/>
                <a:ea typeface="+mn-ea"/>
                <a:cs typeface="+mn-cs"/>
              </a:defRPr>
            </a:pPr>
            <a:endParaRPr lang="en-US"/>
          </a:p>
        </c:txPr>
        <c:crossAx val="832957968"/>
        <c:crosses val="autoZero"/>
        <c:auto val="1"/>
        <c:lblAlgn val="ctr"/>
        <c:lblOffset val="100"/>
        <c:noMultiLvlLbl val="0"/>
      </c:catAx>
      <c:valAx>
        <c:axId val="832957968"/>
        <c:scaling>
          <c:orientation val="minMax"/>
          <c:min val="1.5"/>
        </c:scaling>
        <c:delete val="0"/>
        <c:axPos val="l"/>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2955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00650BA-26C9-4F4F-8B0E-1DF6572D739E}" type="datetimeFigureOut">
              <a:rPr lang="en-US" smtClean="0"/>
              <a:t>11/8/2021</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A05F00E-6E9B-4E6E-BA47-EB40BC899179}" type="slidenum">
              <a:rPr lang="en-US" smtClean="0"/>
              <a:t>‹#›</a:t>
            </a:fld>
            <a:endParaRPr lang="en-US" dirty="0"/>
          </a:p>
        </p:txBody>
      </p:sp>
    </p:spTree>
    <p:extLst>
      <p:ext uri="{BB962C8B-B14F-4D97-AF65-F5344CB8AC3E}">
        <p14:creationId xmlns:p14="http://schemas.microsoft.com/office/powerpoint/2010/main" val="1452047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4343" y="96022"/>
            <a:ext cx="6842597" cy="3848961"/>
          </a:xfrm>
          <a:prstGeom prst="rect">
            <a:avLst/>
          </a:prstGeom>
          <a:noFill/>
          <a:ln w="12700">
            <a:solidFill>
              <a:prstClr val="black"/>
            </a:solidFill>
          </a:ln>
        </p:spPr>
        <p:txBody>
          <a:bodyPr vert="horz" lIns="93172" tIns="46587" rIns="93172" bIns="46587" rtlCol="0" anchor="ctr"/>
          <a:lstStyle/>
          <a:p>
            <a:pPr lvl="0"/>
            <a:endParaRPr lang="en-US" noProof="0" dirty="0"/>
          </a:p>
        </p:txBody>
      </p:sp>
      <p:sp>
        <p:nvSpPr>
          <p:cNvPr id="5" name="Notes Placeholder 4"/>
          <p:cNvSpPr>
            <a:spLocks noGrp="1"/>
          </p:cNvSpPr>
          <p:nvPr>
            <p:ph type="body" sz="quarter" idx="3"/>
          </p:nvPr>
        </p:nvSpPr>
        <p:spPr>
          <a:xfrm>
            <a:off x="94343" y="4049486"/>
            <a:ext cx="6842597" cy="4549684"/>
          </a:xfrm>
          <a:prstGeom prst="rect">
            <a:avLst/>
          </a:prstGeom>
        </p:spPr>
        <p:txBody>
          <a:bodyPr vert="horz" lIns="93172" tIns="46587" rIns="93172" bIns="46587" rtlCol="0">
            <a:normAutofit/>
          </a:bodyPr>
          <a:lstStyle/>
          <a:p>
            <a:pPr lvl="0"/>
            <a:r>
              <a:rPr lang="en-US" noProof="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7" rIns="93172" bIns="46587"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7" rIns="93172" bIns="46587" rtlCol="0" anchor="b"/>
          <a:lstStyle>
            <a:lvl1pPr algn="r" eaLnBrk="1" fontAlgn="auto" hangingPunct="1">
              <a:spcBef>
                <a:spcPts val="0"/>
              </a:spcBef>
              <a:spcAft>
                <a:spcPts val="0"/>
              </a:spcAft>
              <a:defRPr sz="1200">
                <a:latin typeface="+mn-lt"/>
              </a:defRPr>
            </a:lvl1pPr>
          </a:lstStyle>
          <a:p>
            <a:pPr>
              <a:defRPr/>
            </a:pPr>
            <a:fld id="{AC89D321-FC0B-4C3B-84F9-FEB2E9A2557C}"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p:txBody>
          <a:bodyPr>
            <a:normAutofit/>
          </a:bodyPr>
          <a:lstStyle/>
          <a:p>
            <a:pPr marL="342900" indent="-342900">
              <a:buFont typeface="+mj-lt"/>
              <a:buAutoNum type="arabicPeriod"/>
            </a:pPr>
            <a:r>
              <a:rPr lang="en-US" sz="2400" dirty="0"/>
              <a:t>Good Afternoon</a:t>
            </a:r>
          </a:p>
          <a:p>
            <a:pPr marL="228600" indent="-228600">
              <a:buAutoNum type="arabicPeriod"/>
            </a:pPr>
            <a:endParaRPr lang="en-US" sz="2400" dirty="0"/>
          </a:p>
          <a:p>
            <a:pPr marL="342900" indent="-342900">
              <a:buFont typeface="+mj-lt"/>
              <a:buAutoNum type="arabicPeriod"/>
            </a:pPr>
            <a:r>
              <a:rPr lang="en-US" sz="2400" dirty="0"/>
              <a:t>My name is Ted Harris, President, CEO, and Chairman of the Board of Balchem Corporation</a:t>
            </a:r>
          </a:p>
          <a:p>
            <a:pPr marL="342900" indent="-342900">
              <a:buFont typeface="+mj-lt"/>
              <a:buAutoNum type="arabicPeriod"/>
            </a:pPr>
            <a:endParaRPr lang="en-US" sz="2400" dirty="0"/>
          </a:p>
          <a:p>
            <a:pPr marL="342900" indent="-342900">
              <a:buFont typeface="+mj-lt"/>
              <a:buAutoNum type="arabicPeriod"/>
            </a:pPr>
            <a:r>
              <a:rPr lang="en-US" sz="2400" dirty="0"/>
              <a:t>With me today is Martin Bengtsson, </a:t>
            </a:r>
            <a:r>
              <a:rPr lang="en-US" sz="2400" dirty="0" err="1"/>
              <a:t>Balchem’s</a:t>
            </a:r>
            <a:r>
              <a:rPr lang="en-US" sz="2400" dirty="0"/>
              <a:t> CFO</a:t>
            </a:r>
          </a:p>
          <a:p>
            <a:pPr marL="342900" indent="-342900">
              <a:buFont typeface="+mj-lt"/>
              <a:buAutoNum type="arabicPeriod"/>
            </a:pPr>
            <a:endParaRPr lang="en-US" sz="2400" dirty="0"/>
          </a:p>
          <a:p>
            <a:pPr marL="342900" indent="-342900">
              <a:buFont typeface="+mj-lt"/>
              <a:buAutoNum type="arabicPeriod"/>
            </a:pPr>
            <a:r>
              <a:rPr lang="en-US" sz="2400" dirty="0"/>
              <a:t>I am looking forward to telling you a little about our special  company</a:t>
            </a:r>
          </a:p>
          <a:p>
            <a:endParaRPr lang="en-US" sz="2400" dirty="0"/>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1</a:t>
            </a:fld>
            <a:endParaRPr lang="en-US" dirty="0"/>
          </a:p>
        </p:txBody>
      </p:sp>
    </p:spTree>
    <p:extLst>
      <p:ext uri="{BB962C8B-B14F-4D97-AF65-F5344CB8AC3E}">
        <p14:creationId xmlns:p14="http://schemas.microsoft.com/office/powerpoint/2010/main" val="2521528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600" y="95250"/>
            <a:ext cx="6896100" cy="3878263"/>
          </a:xfrm>
        </p:spPr>
      </p:sp>
      <p:sp>
        <p:nvSpPr>
          <p:cNvPr id="3" name="Notes Placeholder 2"/>
          <p:cNvSpPr>
            <a:spLocks noGrp="1"/>
          </p:cNvSpPr>
          <p:nvPr>
            <p:ph type="body" idx="1"/>
          </p:nvPr>
        </p:nvSpPr>
        <p:spPr>
          <a:xfrm>
            <a:off x="95241" y="4078529"/>
            <a:ext cx="6907676" cy="4646371"/>
          </a:xfrm>
        </p:spPr>
        <p:txBody>
          <a:bodyPr>
            <a:noAutofit/>
          </a:bodyPr>
          <a:lstStyle/>
          <a:p>
            <a:pPr marL="345677" indent="-345677">
              <a:buFont typeface="Arial" panose="020B0604020202020204" pitchFamily="34" charset="0"/>
              <a:buChar char="•"/>
            </a:pPr>
            <a:r>
              <a:rPr lang="en-US" sz="1100" dirty="0"/>
              <a:t>With regards to Covid-19, the last 16 months have certainly been some of the most challenging we have ever experienced.</a:t>
            </a:r>
          </a:p>
          <a:p>
            <a:pPr marL="345677" indent="-345677">
              <a:buFont typeface="Arial" panose="020B0604020202020204" pitchFamily="34" charset="0"/>
              <a:buChar char="•"/>
            </a:pPr>
            <a:endParaRPr lang="en-US" sz="1100" dirty="0"/>
          </a:p>
          <a:p>
            <a:pPr marL="345677" marR="0" lvl="0" indent="-345677"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dirty="0"/>
              <a:t>We have worked very hard to keep our employees safe, our factories operating, and all of our processes functioning so that we could keep our customers fully serviced.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100" dirty="0"/>
          </a:p>
          <a:p>
            <a:pPr marL="345677" marR="0" lvl="0" indent="-345677"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dirty="0"/>
              <a:t>I am extremely pleased with the response efforts of the </a:t>
            </a:r>
            <a:r>
              <a:rPr lang="en-US" sz="1100" dirty="0" err="1"/>
              <a:t>Balchem</a:t>
            </a:r>
            <a:r>
              <a:rPr lang="en-US" sz="1100" dirty="0"/>
              <a:t> team and ultimately our ability to deliver in 2020, and so far in 2021 despite the pandemic challenges</a:t>
            </a:r>
          </a:p>
          <a:p>
            <a:pPr marL="0" indent="0">
              <a:buFont typeface="Arial" panose="020B0604020202020204" pitchFamily="34" charset="0"/>
              <a:buNone/>
            </a:pPr>
            <a:endParaRPr lang="en-US" sz="1100" dirty="0"/>
          </a:p>
          <a:p>
            <a:pPr marL="345677" indent="-345677">
              <a:buFont typeface="Arial" panose="020B0604020202020204" pitchFamily="34" charset="0"/>
              <a:buChar char="•"/>
            </a:pPr>
            <a:r>
              <a:rPr lang="en-US" sz="1100" dirty="0"/>
              <a:t>As we have shared earlier, we knew that sales would likely be challenged by weaker demand in some areas such as food services and medical device sterilization due to fewer elective surgeries. But we are gradually seeing the return to more normal levels and that is encouraging.</a:t>
            </a:r>
          </a:p>
          <a:p>
            <a:pPr marL="0" indent="0">
              <a:buFont typeface="Arial" panose="020B0604020202020204" pitchFamily="34" charset="0"/>
              <a:buNone/>
            </a:pPr>
            <a:endParaRPr lang="en-US" sz="1100" dirty="0"/>
          </a:p>
          <a:p>
            <a:pPr marL="345677" indent="-345677">
              <a:buFont typeface="Arial" panose="020B0604020202020204" pitchFamily="34" charset="0"/>
              <a:buChar char="•"/>
            </a:pPr>
            <a:r>
              <a:rPr lang="en-US" sz="1100" dirty="0"/>
              <a:t>At the same time, some of the demand positively impacted such as retail food products and immunity boosting minerals and nutrients have remained strong so far. </a:t>
            </a:r>
          </a:p>
          <a:p>
            <a:pPr marL="345677" indent="-345677">
              <a:buFont typeface="Arial" panose="020B0604020202020204" pitchFamily="34" charset="0"/>
              <a:buChar char="•"/>
            </a:pPr>
            <a:endParaRPr lang="en-US" sz="1100" dirty="0"/>
          </a:p>
          <a:p>
            <a:pPr marL="345677" indent="-345677">
              <a:buFont typeface="Arial" panose="020B0604020202020204" pitchFamily="34" charset="0"/>
              <a:buChar char="•"/>
            </a:pPr>
            <a:r>
              <a:rPr lang="en-US" sz="1100" dirty="0"/>
              <a:t>The biggest impact we are seeing at the moment is really around the raw material inflation and disruptions in global logistics. Costs have increased dramatically in a very short time and it is very hard to predict right now if and when these significant price increases while return to more normal levels.</a:t>
            </a:r>
          </a:p>
          <a:p>
            <a:pPr marL="345677" indent="-345677">
              <a:buFont typeface="Arial" panose="020B0604020202020204" pitchFamily="34" charset="0"/>
              <a:buChar char="•"/>
            </a:pPr>
            <a:endParaRPr lang="en-US" sz="1100" dirty="0"/>
          </a:p>
          <a:p>
            <a:pPr marL="345677" indent="-345677">
              <a:buFont typeface="Arial" panose="020B0604020202020204" pitchFamily="34" charset="0"/>
              <a:buChar char="•"/>
            </a:pPr>
            <a:r>
              <a:rPr lang="en-US" sz="1100" dirty="0"/>
              <a:t>While we are doing everything we can to pass this through to our customers through price increases, it is hard to keep up when prices move so quickly in a short period of time and it could take some time to fully catch up and alleviate the margin pressure.</a:t>
            </a:r>
          </a:p>
          <a:p>
            <a:pPr marL="0" indent="0">
              <a:buFont typeface="Arial" panose="020B0604020202020204" pitchFamily="34" charset="0"/>
              <a:buNone/>
            </a:pPr>
            <a:endParaRPr lang="en-US" sz="1100" dirty="0"/>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10</a:t>
            </a:fld>
            <a:endParaRPr lang="en-US" dirty="0"/>
          </a:p>
        </p:txBody>
      </p:sp>
    </p:spTree>
    <p:extLst>
      <p:ext uri="{BB962C8B-B14F-4D97-AF65-F5344CB8AC3E}">
        <p14:creationId xmlns:p14="http://schemas.microsoft.com/office/powerpoint/2010/main" val="1731548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a:xfrm>
            <a:off x="95241" y="4078529"/>
            <a:ext cx="6907676" cy="5030302"/>
          </a:xfrm>
        </p:spPr>
        <p:txBody>
          <a:bodyPr>
            <a:normAutofit fontScale="92500"/>
          </a:bodyPr>
          <a:lstStyle/>
          <a:p>
            <a:pPr marL="171450" indent="-171450">
              <a:buFont typeface="Arial" panose="020B0604020202020204" pitchFamily="34" charset="0"/>
              <a:buChar char="•"/>
            </a:pPr>
            <a:r>
              <a:rPr lang="en-US" dirty="0"/>
              <a:t>With the outbreak of Covid-19, and all the uncertainty and volatility that has followed, we have refreshed this market outlook slide based on our current expectations.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Highlighted here are ”Pre”, “During”, and “Post” Covid-19 expectations based on the dynamics we are seeing in the markets we serve.</a:t>
            </a:r>
          </a:p>
          <a:p>
            <a:pPr marL="628650" lvl="1" indent="-171450">
              <a:buFont typeface="Calibri" panose="020F0502020204030204" pitchFamily="34" charset="0"/>
              <a:buChar char="‒"/>
            </a:pPr>
            <a:r>
              <a:rPr lang="en-US" b="1" dirty="0"/>
              <a:t>Food and Beverage </a:t>
            </a:r>
            <a:r>
              <a:rPr lang="en-US" dirty="0"/>
              <a:t>– While we have seen lower demand for Foodservice during the pandemic, we have seen somewhat offsetting demand pick up in other areas like retail and preservation and we expect Food service to slowly recover and we don’t see any longer term disruption to our business model</a:t>
            </a:r>
          </a:p>
          <a:p>
            <a:pPr marL="628650" lvl="1" indent="-171450">
              <a:buFont typeface="Calibri" panose="020F0502020204030204" pitchFamily="34" charset="0"/>
              <a:buChar char="‒"/>
            </a:pPr>
            <a:r>
              <a:rPr lang="en-US" b="1" dirty="0"/>
              <a:t>Supplements</a:t>
            </a:r>
            <a:r>
              <a:rPr lang="en-US" dirty="0"/>
              <a:t> – we have experienced strong demand during the Pandemic as people focus on immune boosting minerals and vitamins and we expect this heightened awareness to provide some benefit also Post </a:t>
            </a:r>
            <a:r>
              <a:rPr lang="en-US" dirty="0" err="1"/>
              <a:t>Covid</a:t>
            </a:r>
            <a:r>
              <a:rPr lang="en-US" dirty="0"/>
              <a:t>.</a:t>
            </a:r>
          </a:p>
          <a:p>
            <a:pPr marL="628650" lvl="1" indent="-171450">
              <a:buFont typeface="Calibri" panose="020F0502020204030204" pitchFamily="34" charset="0"/>
              <a:buChar char="‒"/>
            </a:pPr>
            <a:r>
              <a:rPr lang="en-US" b="1" dirty="0"/>
              <a:t>Dairy</a:t>
            </a:r>
            <a:r>
              <a:rPr lang="en-US" dirty="0"/>
              <a:t> </a:t>
            </a:r>
            <a:r>
              <a:rPr lang="en-US" b="1" dirty="0"/>
              <a:t>&amp; Protein </a:t>
            </a:r>
            <a:r>
              <a:rPr lang="en-US" dirty="0"/>
              <a:t>– While prices have been volatile during the pandemic and supply chains have been disrupted, the impact was relatively short lived and we view the underlying demand fundamentals supporting a healthy market going forward</a:t>
            </a:r>
          </a:p>
          <a:p>
            <a:pPr marL="628650" lvl="1" indent="-171450">
              <a:buFont typeface="Calibri" panose="020F0502020204030204" pitchFamily="34" charset="0"/>
              <a:buChar char="‒"/>
            </a:pPr>
            <a:r>
              <a:rPr lang="en-US" b="1" dirty="0"/>
              <a:t>Agriculture / Plant Nutrition </a:t>
            </a:r>
            <a:r>
              <a:rPr lang="en-US" dirty="0"/>
              <a:t>– The impact has been fairly muted and we don’t see any longer term impacts to the overall market dynamics</a:t>
            </a:r>
          </a:p>
          <a:p>
            <a:pPr marL="628650" lvl="1" indent="-171450">
              <a:buFont typeface="Calibri" panose="020F0502020204030204" pitchFamily="34" charset="0"/>
              <a:buChar char="‒"/>
            </a:pPr>
            <a:r>
              <a:rPr lang="en-US" b="1" dirty="0"/>
              <a:t>Medical Device </a:t>
            </a:r>
            <a:r>
              <a:rPr lang="en-US" dirty="0"/>
              <a:t>– With fewer elective surgeries being performed during the pandemic, the demand for medical device sterilization has decreased.  While there is clearly some pent up demand, we are cautious in terms of how long it will take for people to want to return to the hospitals and we think there may be some extended delay in this recovery.</a:t>
            </a:r>
          </a:p>
          <a:p>
            <a:pPr marL="628650" lvl="1" indent="-171450">
              <a:buFont typeface="Calibri" panose="020F0502020204030204" pitchFamily="34" charset="0"/>
              <a:buChar char="‒"/>
            </a:pPr>
            <a:r>
              <a:rPr lang="en-US" b="1" dirty="0"/>
              <a:t>Energy</a:t>
            </a:r>
            <a:r>
              <a:rPr lang="en-US" dirty="0"/>
              <a:t> – This part of our portfolio has really become insignificant at this point in time with the reduced fracking activity, and with expected demand for oil to be lower for the foreseeable future, we are not betting on any recovery in this space.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Taking a step back, we believe that in aggregate, the post-pandemic market dynamics will largely be in-line with our pre-pandemic outlook, but we are cautious given the higher degree of uncertainty that prevails at the moment. </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11</a:t>
            </a:fld>
            <a:endParaRPr lang="en-US" dirty="0"/>
          </a:p>
        </p:txBody>
      </p:sp>
    </p:spTree>
    <p:extLst>
      <p:ext uri="{BB962C8B-B14F-4D97-AF65-F5344CB8AC3E}">
        <p14:creationId xmlns:p14="http://schemas.microsoft.com/office/powerpoint/2010/main" val="2288685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p:txBody>
          <a:bodyPr>
            <a:normAutofit fontScale="62500" lnSpcReduction="20000"/>
          </a:bodyPr>
          <a:lstStyle/>
          <a:p>
            <a:pPr marL="460903" indent="-460903">
              <a:buFont typeface="Arial" panose="020B0604020202020204" pitchFamily="34" charset="0"/>
              <a:buChar char="•"/>
            </a:pPr>
            <a:r>
              <a:rPr lang="en-US" sz="2400" dirty="0"/>
              <a:t>In terms of our most recent quarter’s performance, being the 3rd quarter of 2021:</a:t>
            </a:r>
          </a:p>
          <a:p>
            <a:pPr marL="460903" indent="-460903">
              <a:buFont typeface="Arial" panose="020B0604020202020204" pitchFamily="34" charset="0"/>
              <a:buChar char="•"/>
            </a:pPr>
            <a:endParaRPr lang="en-US" sz="2400" dirty="0"/>
          </a:p>
          <a:p>
            <a:pPr marL="460903" indent="-460903">
              <a:buFont typeface="Arial" panose="020B0604020202020204" pitchFamily="34" charset="0"/>
              <a:buChar char="•"/>
            </a:pPr>
            <a:r>
              <a:rPr lang="en-US" sz="2400" dirty="0"/>
              <a:t>Overall, we had a very strong quarter:</a:t>
            </a:r>
          </a:p>
          <a:p>
            <a:pPr marL="796925" lvl="1" indent="-228600">
              <a:buFontTx/>
              <a:buChar char="‒"/>
            </a:pPr>
            <a:r>
              <a:rPr lang="en-US" sz="2400" dirty="0"/>
              <a:t>Consolidated sales were up 13% year over year led by strong growth in all three segments</a:t>
            </a:r>
          </a:p>
          <a:p>
            <a:pPr marL="0" indent="0">
              <a:buFont typeface="Arial" panose="020B0604020202020204" pitchFamily="34" charset="0"/>
              <a:buNone/>
            </a:pPr>
            <a:endParaRPr lang="en-US" sz="2400" dirty="0"/>
          </a:p>
          <a:p>
            <a:pPr marL="460903" indent="-460903">
              <a:buFont typeface="Arial" panose="020B0604020202020204" pitchFamily="34" charset="0"/>
              <a:buChar char="•"/>
            </a:pPr>
            <a:r>
              <a:rPr lang="en-US" sz="2400" dirty="0"/>
              <a:t>We also delivered record Adjusted EBITDA, up 8.8% from the prior year quarter. We are experiencing significant Raw Material inflation as well as continued disruption in the global logistics and distribution channels, but we have been able to partially offset this with increased pricing as well as improved manufacturing efficiencies. </a:t>
            </a:r>
          </a:p>
          <a:p>
            <a:pPr marL="460903" indent="-460903">
              <a:buFont typeface="Arial" panose="020B0604020202020204" pitchFamily="34" charset="0"/>
              <a:buChar char="•"/>
            </a:pPr>
            <a:endParaRPr lang="en-US" sz="2400" dirty="0"/>
          </a:p>
          <a:p>
            <a:pPr marL="460903" indent="-460903">
              <a:buFont typeface="Arial" panose="020B0604020202020204" pitchFamily="34" charset="0"/>
              <a:buChar char="•"/>
            </a:pPr>
            <a:r>
              <a:rPr lang="en-US" sz="2400" dirty="0"/>
              <a:t>And Adjusted Net earnings of $30.0 million, were up 11.3% year over year, driven by the higher sales offset partially by a slightly higher tax rate in Q321 of 23.6% compared to 23.4% in prior year. The lower rate in the prior year was primarily due to higher R&amp;D tax credits</a:t>
            </a:r>
          </a:p>
          <a:p>
            <a:pPr marL="0" indent="0">
              <a:buFont typeface="Arial" panose="020B0604020202020204" pitchFamily="34" charset="0"/>
              <a:buNone/>
            </a:pPr>
            <a:endParaRPr lang="en-US" sz="2400" dirty="0"/>
          </a:p>
          <a:p>
            <a:pPr marL="460903" indent="-460903">
              <a:buFont typeface="Arial" panose="020B0604020202020204" pitchFamily="34" charset="0"/>
              <a:buChar char="•"/>
            </a:pPr>
            <a:r>
              <a:rPr lang="en-US" sz="2400" dirty="0"/>
              <a:t>So overall, a strong quarter and one that showed our resilience and ability to deliver also in very challenging environments</a:t>
            </a:r>
          </a:p>
          <a:p>
            <a:endParaRPr lang="en-US" sz="2400" dirty="0"/>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12</a:t>
            </a:fld>
            <a:endParaRPr lang="en-US" dirty="0"/>
          </a:p>
        </p:txBody>
      </p:sp>
    </p:spTree>
    <p:extLst>
      <p:ext uri="{BB962C8B-B14F-4D97-AF65-F5344CB8AC3E}">
        <p14:creationId xmlns:p14="http://schemas.microsoft.com/office/powerpoint/2010/main" val="1315751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p:txBody>
          <a:bodyPr>
            <a:normAutofit fontScale="85000" lnSpcReduction="20000"/>
          </a:bodyPr>
          <a:lstStyle/>
          <a:p>
            <a:pPr marL="457200" indent="-457200">
              <a:lnSpc>
                <a:spcPct val="120000"/>
              </a:lnSpc>
              <a:spcBef>
                <a:spcPts val="0"/>
              </a:spcBef>
              <a:buFont typeface="+mj-lt"/>
              <a:buAutoNum type="arabicPeriod"/>
            </a:pPr>
            <a:r>
              <a:rPr lang="en-US" sz="2400" dirty="0"/>
              <a:t>Over the last 6 years, ending 2020, we have delivered consistent performance and growth as you can see from these charts showing:</a:t>
            </a:r>
          </a:p>
          <a:p>
            <a:pPr marL="914400" lvl="1" indent="-457200">
              <a:lnSpc>
                <a:spcPct val="120000"/>
              </a:lnSpc>
              <a:spcBef>
                <a:spcPts val="0"/>
              </a:spcBef>
              <a:buFont typeface="Calibri" panose="020F0502020204030204" pitchFamily="34" charset="0"/>
              <a:buChar char="‒"/>
            </a:pPr>
            <a:r>
              <a:rPr lang="en-US" sz="2400" dirty="0"/>
              <a:t>Sales</a:t>
            </a:r>
          </a:p>
          <a:p>
            <a:pPr marL="914400" lvl="1" indent="-457200">
              <a:lnSpc>
                <a:spcPct val="120000"/>
              </a:lnSpc>
              <a:spcBef>
                <a:spcPts val="0"/>
              </a:spcBef>
              <a:buFont typeface="Calibri" panose="020F0502020204030204" pitchFamily="34" charset="0"/>
              <a:buChar char="‒"/>
            </a:pPr>
            <a:r>
              <a:rPr lang="en-US" sz="2400" dirty="0"/>
              <a:t>Adj. EBITDA</a:t>
            </a:r>
          </a:p>
          <a:p>
            <a:pPr marL="914400" lvl="1" indent="-457200">
              <a:lnSpc>
                <a:spcPct val="120000"/>
              </a:lnSpc>
              <a:spcBef>
                <a:spcPts val="0"/>
              </a:spcBef>
              <a:buFont typeface="Calibri" panose="020F0502020204030204" pitchFamily="34" charset="0"/>
              <a:buChar char="‒"/>
            </a:pPr>
            <a:r>
              <a:rPr lang="en-US" sz="2400" dirty="0"/>
              <a:t>Adj. Net Earnings</a:t>
            </a:r>
          </a:p>
          <a:p>
            <a:pPr marL="914400" lvl="1" indent="-457200">
              <a:lnSpc>
                <a:spcPct val="120000"/>
              </a:lnSpc>
              <a:spcBef>
                <a:spcPts val="0"/>
              </a:spcBef>
              <a:buFont typeface="Calibri" panose="020F0502020204030204" pitchFamily="34" charset="0"/>
              <a:buChar char="‒"/>
            </a:pPr>
            <a:r>
              <a:rPr lang="en-US" sz="2400" dirty="0"/>
              <a:t>And Adj. EPS</a:t>
            </a:r>
          </a:p>
          <a:p>
            <a:pPr lvl="1">
              <a:lnSpc>
                <a:spcPct val="120000"/>
              </a:lnSpc>
              <a:spcBef>
                <a:spcPts val="0"/>
              </a:spcBef>
            </a:pPr>
            <a:endParaRPr lang="en-US" sz="2400" dirty="0"/>
          </a:p>
          <a:p>
            <a:pPr marL="457200" indent="-457200">
              <a:lnSpc>
                <a:spcPct val="120000"/>
              </a:lnSpc>
              <a:spcBef>
                <a:spcPts val="0"/>
              </a:spcBef>
              <a:buFont typeface="+mj-lt"/>
              <a:buAutoNum type="arabicPeriod"/>
            </a:pPr>
            <a:r>
              <a:rPr lang="en-US" sz="2400" dirty="0"/>
              <a:t>And 2020 was our 10th consecutive year of sales &amp; Adjusted EPS growth </a:t>
            </a:r>
          </a:p>
          <a:p>
            <a:pPr marL="457200" indent="-457200">
              <a:lnSpc>
                <a:spcPct val="120000"/>
              </a:lnSpc>
              <a:spcBef>
                <a:spcPts val="0"/>
              </a:spcBef>
              <a:buFont typeface="+mj-lt"/>
              <a:buAutoNum type="arabicPeriod"/>
            </a:pPr>
            <a:endParaRPr lang="en-US" sz="2400" dirty="0"/>
          </a:p>
          <a:p>
            <a:pPr marL="457200" indent="-457200">
              <a:lnSpc>
                <a:spcPct val="120000"/>
              </a:lnSpc>
              <a:spcBef>
                <a:spcPts val="0"/>
              </a:spcBef>
              <a:buFont typeface="+mj-lt"/>
              <a:buAutoNum type="arabicPeriod"/>
            </a:pPr>
            <a:r>
              <a:rPr lang="en-US" sz="2400" dirty="0"/>
              <a:t>Further, you can see that we have continued this trend in 2021, where YTD Sales are up 12%, and Adj. EBITDA is up 10%.</a:t>
            </a:r>
          </a:p>
          <a:p>
            <a:endParaRPr lang="en-US" dirty="0"/>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13</a:t>
            </a:fld>
            <a:endParaRPr lang="en-US" dirty="0"/>
          </a:p>
        </p:txBody>
      </p:sp>
    </p:spTree>
    <p:extLst>
      <p:ext uri="{BB962C8B-B14F-4D97-AF65-F5344CB8AC3E}">
        <p14:creationId xmlns:p14="http://schemas.microsoft.com/office/powerpoint/2010/main" val="2364703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p:txBody>
          <a:bodyPr>
            <a:normAutofit/>
          </a:bodyPr>
          <a:lstStyle/>
          <a:p>
            <a:pPr marL="460903" indent="-460903">
              <a:spcBef>
                <a:spcPts val="0"/>
              </a:spcBef>
              <a:buFont typeface="Arial" panose="020B0604020202020204" pitchFamily="34" charset="0"/>
              <a:buChar char="•"/>
            </a:pPr>
            <a:r>
              <a:rPr lang="en-US" sz="1800" dirty="0"/>
              <a:t>Each of our segments has contributed nicely to our growth over this time frame as well</a:t>
            </a:r>
          </a:p>
          <a:p>
            <a:pPr marL="798513" lvl="1" indent="-171450">
              <a:lnSpc>
                <a:spcPct val="120000"/>
              </a:lnSpc>
              <a:spcBef>
                <a:spcPts val="0"/>
              </a:spcBef>
              <a:buFont typeface="Arial" panose="020B0604020202020204" pitchFamily="34" charset="0"/>
              <a:buChar char="•"/>
            </a:pPr>
            <a:r>
              <a:rPr lang="en-US" dirty="0"/>
              <a:t>HNH CAGR 2017-2020 of 8.2%</a:t>
            </a:r>
          </a:p>
          <a:p>
            <a:pPr marL="798513" lvl="1" indent="-171450">
              <a:lnSpc>
                <a:spcPct val="120000"/>
              </a:lnSpc>
              <a:spcBef>
                <a:spcPts val="0"/>
              </a:spcBef>
              <a:buFont typeface="Arial" panose="020B0604020202020204" pitchFamily="34" charset="0"/>
              <a:buChar char="•"/>
              <a:defRPr/>
            </a:pPr>
            <a:r>
              <a:rPr lang="en-US" dirty="0"/>
              <a:t>ANH CAGR 2017-2020 of 6.8%</a:t>
            </a:r>
          </a:p>
          <a:p>
            <a:pPr marL="798513" lvl="1" indent="-171450">
              <a:lnSpc>
                <a:spcPct val="120000"/>
              </a:lnSpc>
              <a:spcBef>
                <a:spcPts val="0"/>
              </a:spcBef>
              <a:buFont typeface="Arial" panose="020B0604020202020204" pitchFamily="34" charset="0"/>
              <a:buChar char="•"/>
              <a:defRPr/>
            </a:pPr>
            <a:r>
              <a:rPr lang="en-US" dirty="0"/>
              <a:t>SP CAGR 2017-2020 of 12.2%</a:t>
            </a:r>
          </a:p>
          <a:p>
            <a:pPr marL="798513" lvl="1" indent="-171450">
              <a:lnSpc>
                <a:spcPct val="120000"/>
              </a:lnSpc>
              <a:spcBef>
                <a:spcPts val="0"/>
              </a:spcBef>
              <a:buFont typeface="Arial" panose="020B0604020202020204" pitchFamily="34" charset="0"/>
              <a:buChar char="•"/>
              <a:defRPr/>
            </a:pPr>
            <a:r>
              <a:rPr lang="en-US" dirty="0"/>
              <a:t>Balchem CAGR 2017-2020 of 5.8%</a:t>
            </a:r>
          </a:p>
          <a:p>
            <a:pPr marL="798513" lvl="1" indent="-171450">
              <a:lnSpc>
                <a:spcPct val="120000"/>
              </a:lnSpc>
              <a:spcBef>
                <a:spcPts val="0"/>
              </a:spcBef>
              <a:buFont typeface="Arial" panose="020B0604020202020204" pitchFamily="34" charset="0"/>
              <a:buChar char="•"/>
            </a:pPr>
            <a:endParaRPr lang="en-US" dirty="0"/>
          </a:p>
          <a:p>
            <a:pPr marL="798513" lvl="1" indent="-171450">
              <a:lnSpc>
                <a:spcPct val="120000"/>
              </a:lnSpc>
              <a:spcBef>
                <a:spcPts val="0"/>
              </a:spcBef>
              <a:buFont typeface="Arial" panose="020B0604020202020204" pitchFamily="34" charset="0"/>
              <a:buChar char="•"/>
            </a:pPr>
            <a:r>
              <a:rPr lang="en-US" dirty="0"/>
              <a:t>HNH CAGR 2015-2020 of 7.5%</a:t>
            </a:r>
          </a:p>
          <a:p>
            <a:pPr marL="798513" lvl="1" indent="-171450">
              <a:lnSpc>
                <a:spcPct val="120000"/>
              </a:lnSpc>
              <a:spcBef>
                <a:spcPts val="0"/>
              </a:spcBef>
              <a:buFont typeface="Arial" panose="020B0604020202020204" pitchFamily="34" charset="0"/>
              <a:buChar char="•"/>
              <a:defRPr/>
            </a:pPr>
            <a:r>
              <a:rPr lang="en-US" dirty="0"/>
              <a:t>ANH CAGR 2015-2020 of 3.0%</a:t>
            </a:r>
          </a:p>
          <a:p>
            <a:pPr marL="798513" lvl="1" indent="-171450">
              <a:lnSpc>
                <a:spcPct val="120000"/>
              </a:lnSpc>
              <a:spcBef>
                <a:spcPts val="0"/>
              </a:spcBef>
              <a:buFont typeface="Arial" panose="020B0604020202020204" pitchFamily="34" charset="0"/>
              <a:buChar char="•"/>
              <a:defRPr/>
            </a:pPr>
            <a:r>
              <a:rPr lang="en-US" dirty="0"/>
              <a:t>SP CAGR 2015-2020 of 13.8%</a:t>
            </a:r>
          </a:p>
          <a:p>
            <a:pPr marL="798513" lvl="1" indent="-171450">
              <a:lnSpc>
                <a:spcPct val="120000"/>
              </a:lnSpc>
              <a:spcBef>
                <a:spcPts val="0"/>
              </a:spcBef>
              <a:buFont typeface="Arial" panose="020B0604020202020204" pitchFamily="34" charset="0"/>
              <a:buChar char="•"/>
              <a:defRPr/>
            </a:pPr>
            <a:r>
              <a:rPr lang="en-US" b="1" dirty="0"/>
              <a:t>Balchem CAGR 2015-2020 of 5.0%</a:t>
            </a:r>
          </a:p>
          <a:p>
            <a:pPr lvl="1">
              <a:lnSpc>
                <a:spcPct val="120000"/>
              </a:lnSpc>
              <a:spcBef>
                <a:spcPts val="0"/>
              </a:spcBef>
            </a:pPr>
            <a:endParaRPr lang="en-US" sz="800" dirty="0"/>
          </a:p>
          <a:p>
            <a:pPr marL="460903" indent="-460903">
              <a:lnSpc>
                <a:spcPct val="120000"/>
              </a:lnSpc>
              <a:spcBef>
                <a:spcPts val="0"/>
              </a:spcBef>
              <a:buFont typeface="Arial" panose="020B0604020202020204" pitchFamily="34" charset="0"/>
              <a:buChar char="•"/>
            </a:pPr>
            <a:r>
              <a:rPr lang="en-US" sz="1400" i="1" dirty="0"/>
              <a:t>Maybe don’t say: </a:t>
            </a:r>
            <a:r>
              <a:rPr lang="en-US" i="1" dirty="0"/>
              <a:t>Our Other and Unallocated sales in industrial markets have been significantly volatile over the last five years and has negatively impacted overall growth</a:t>
            </a:r>
          </a:p>
          <a:p>
            <a:pPr marL="460903" indent="-460903">
              <a:lnSpc>
                <a:spcPct val="120000"/>
              </a:lnSpc>
              <a:spcBef>
                <a:spcPts val="0"/>
              </a:spcBef>
              <a:buFont typeface="Arial" panose="020B0604020202020204" pitchFamily="34" charset="0"/>
              <a:buChar char="•"/>
            </a:pPr>
            <a:endParaRPr lang="en-US" sz="1600" i="1" dirty="0"/>
          </a:p>
          <a:p>
            <a:pPr marL="457200" indent="-457200">
              <a:lnSpc>
                <a:spcPct val="120000"/>
              </a:lnSpc>
              <a:spcBef>
                <a:spcPts val="0"/>
              </a:spcBef>
              <a:buFont typeface="+mj-lt"/>
              <a:buAutoNum type="arabicPeriod"/>
            </a:pPr>
            <a:endParaRPr lang="en-US" sz="2400" dirty="0"/>
          </a:p>
          <a:p>
            <a:endParaRPr lang="en-US" dirty="0"/>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14</a:t>
            </a:fld>
            <a:endParaRPr lang="en-US" dirty="0"/>
          </a:p>
        </p:txBody>
      </p:sp>
    </p:spTree>
    <p:extLst>
      <p:ext uri="{BB962C8B-B14F-4D97-AF65-F5344CB8AC3E}">
        <p14:creationId xmlns:p14="http://schemas.microsoft.com/office/powerpoint/2010/main" val="1280585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2075"/>
            <a:ext cx="6843712" cy="3849688"/>
          </a:xfrm>
        </p:spPr>
      </p:sp>
      <p:sp>
        <p:nvSpPr>
          <p:cNvPr id="3" name="Notes Placeholder 2"/>
          <p:cNvSpPr>
            <a:spLocks noGrp="1"/>
          </p:cNvSpPr>
          <p:nvPr>
            <p:ph type="body" idx="1"/>
          </p:nvPr>
        </p:nvSpPr>
        <p:spPr/>
        <p:txBody>
          <a:bodyPr>
            <a:normAutofit/>
          </a:bodyPr>
          <a:lstStyle/>
          <a:p>
            <a:pPr marL="457200" indent="-457200">
              <a:buAutoNum type="arabicParenR"/>
            </a:pPr>
            <a:r>
              <a:rPr lang="en-US" sz="2400" dirty="0"/>
              <a:t>Our Capital Allocation strategy remains unchanged</a:t>
            </a:r>
          </a:p>
          <a:p>
            <a:pPr marL="457200" indent="-457200">
              <a:buAutoNum type="arabicParenR"/>
            </a:pPr>
            <a:endParaRPr lang="en-US" sz="2400" dirty="0"/>
          </a:p>
          <a:p>
            <a:pPr marL="457200" indent="-457200">
              <a:buAutoNum type="arabicParenR"/>
            </a:pPr>
            <a:r>
              <a:rPr lang="en-US" sz="2400" dirty="0"/>
              <a:t>We continue to prioritize organic and inorganic growth</a:t>
            </a:r>
          </a:p>
          <a:p>
            <a:pPr marL="457200" indent="-457200">
              <a:buAutoNum type="arabicParenR"/>
            </a:pPr>
            <a:endParaRPr lang="en-US" sz="2400" dirty="0"/>
          </a:p>
          <a:p>
            <a:pPr marL="457200" indent="-457200">
              <a:buAutoNum type="arabicParenR"/>
            </a:pPr>
            <a:r>
              <a:rPr lang="en-US" sz="2400" dirty="0"/>
              <a:t>While maintaining a healthy balance sheet and a sensible debt leverage ratio</a:t>
            </a:r>
          </a:p>
          <a:p>
            <a:pPr marL="914400" lvl="1" indent="-457200">
              <a:buFont typeface="Arial" panose="020B0604020202020204" pitchFamily="34" charset="0"/>
              <a:buChar char="•"/>
            </a:pPr>
            <a:r>
              <a:rPr lang="en-US" sz="2400" dirty="0"/>
              <a:t>As you can see from the chart that we have done over the last 5 or 6 years </a:t>
            </a:r>
          </a:p>
        </p:txBody>
      </p:sp>
      <p:sp>
        <p:nvSpPr>
          <p:cNvPr id="4" name="Slide Number Placeholder 3"/>
          <p:cNvSpPr>
            <a:spLocks noGrp="1"/>
          </p:cNvSpPr>
          <p:nvPr>
            <p:ph type="sldNum" sz="quarter" idx="10"/>
          </p:nvPr>
        </p:nvSpPr>
        <p:spPr/>
        <p:txBody>
          <a:bodyPr/>
          <a:lstStyle/>
          <a:p>
            <a:fld id="{96D05628-2D5C-D44A-B77E-6B778369E19F}" type="slidenum">
              <a:rPr lang="en-US" smtClean="0"/>
              <a:t>15</a:t>
            </a:fld>
            <a:endParaRPr lang="en-US" dirty="0"/>
          </a:p>
        </p:txBody>
      </p:sp>
    </p:spTree>
    <p:extLst>
      <p:ext uri="{BB962C8B-B14F-4D97-AF65-F5344CB8AC3E}">
        <p14:creationId xmlns:p14="http://schemas.microsoft.com/office/powerpoint/2010/main" val="3889823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84138"/>
            <a:ext cx="6791325" cy="3821112"/>
          </a:xfrm>
        </p:spPr>
      </p:sp>
      <p:sp>
        <p:nvSpPr>
          <p:cNvPr id="4" name="Slide Number Placeholder 3"/>
          <p:cNvSpPr>
            <a:spLocks noGrp="1"/>
          </p:cNvSpPr>
          <p:nvPr>
            <p:ph type="sldNum" sz="quarter" idx="10"/>
          </p:nvPr>
        </p:nvSpPr>
        <p:spPr/>
        <p:txBody>
          <a:bodyPr/>
          <a:lstStyle/>
          <a:p>
            <a:pPr>
              <a:defRPr/>
            </a:pPr>
            <a:fld id="{AC89D321-FC0B-4C3B-84F9-FEB2E9A2557C}" type="slidenum">
              <a:rPr lang="en-US" smtClean="0"/>
              <a:pPr>
                <a:defRPr/>
              </a:pPr>
              <a:t>16</a:t>
            </a:fld>
            <a:endParaRPr lang="en-US" dirty="0"/>
          </a:p>
        </p:txBody>
      </p:sp>
      <p:sp>
        <p:nvSpPr>
          <p:cNvPr id="5" name="Notes Placeholder 2"/>
          <p:cNvSpPr>
            <a:spLocks noGrp="1"/>
          </p:cNvSpPr>
          <p:nvPr>
            <p:ph type="body" idx="3"/>
          </p:nvPr>
        </p:nvSpPr>
        <p:spPr>
          <a:xfrm>
            <a:off x="94343" y="4049486"/>
            <a:ext cx="6842597" cy="4549684"/>
          </a:xfrm>
        </p:spPr>
        <p:txBody>
          <a:bodyPr>
            <a:noAutofit/>
          </a:bodyPr>
          <a:lstStyle/>
          <a:p>
            <a:pPr marL="342900" indent="-342900">
              <a:buFont typeface="+mj-lt"/>
              <a:buAutoNum type="arabicPeriod"/>
            </a:pPr>
            <a:r>
              <a:rPr lang="en-US" sz="2000" dirty="0"/>
              <a:t>We have made six bolt-on acquisitions over the last four years to add:</a:t>
            </a:r>
          </a:p>
          <a:p>
            <a:pPr marL="800100" lvl="1" indent="-342900">
              <a:buFont typeface="Arial" panose="020B0604020202020204" pitchFamily="34" charset="0"/>
              <a:buChar char="•"/>
            </a:pPr>
            <a:r>
              <a:rPr lang="en-US" sz="2000" dirty="0"/>
              <a:t>adjacent product offerings to our portfolio</a:t>
            </a:r>
          </a:p>
          <a:p>
            <a:pPr marL="800100" lvl="1" indent="-342900">
              <a:buFont typeface="Arial" panose="020B0604020202020204" pitchFamily="34" charset="0"/>
              <a:buChar char="•"/>
            </a:pPr>
            <a:r>
              <a:rPr lang="en-US" sz="2000" dirty="0"/>
              <a:t>geographic expansion</a:t>
            </a:r>
          </a:p>
          <a:p>
            <a:pPr marL="800100" lvl="1" indent="-342900">
              <a:buFont typeface="Arial" panose="020B0604020202020204" pitchFamily="34" charset="0"/>
              <a:buChar char="•"/>
            </a:pPr>
            <a:r>
              <a:rPr lang="en-US" sz="2000" dirty="0"/>
              <a:t>And to create scale and drive industry consolidation</a:t>
            </a:r>
          </a:p>
          <a:p>
            <a:pPr marL="800100" lvl="1" indent="-342900">
              <a:buFont typeface="+mj-lt"/>
              <a:buAutoNum type="arabicPeriod"/>
            </a:pPr>
            <a:endParaRPr lang="en-US" sz="2000" dirty="0"/>
          </a:p>
          <a:p>
            <a:pPr marL="342900" indent="-342900">
              <a:buFont typeface="+mj-lt"/>
              <a:buAutoNum type="arabicPeriod"/>
            </a:pPr>
            <a:r>
              <a:rPr lang="en-US" sz="2000" dirty="0"/>
              <a:t>And All of these acquisitions have been very close to our core, and have helped to build:</a:t>
            </a:r>
          </a:p>
          <a:p>
            <a:pPr marL="800100" lvl="1" indent="-342900">
              <a:buFont typeface="Arial" panose="020B0604020202020204" pitchFamily="34" charset="0"/>
              <a:buChar char="•"/>
            </a:pPr>
            <a:r>
              <a:rPr lang="en-US" sz="2000" dirty="0"/>
              <a:t>larger, stronger, better positioned businesses within Balchem</a:t>
            </a:r>
          </a:p>
        </p:txBody>
      </p:sp>
    </p:spTree>
    <p:extLst>
      <p:ext uri="{BB962C8B-B14F-4D97-AF65-F5344CB8AC3E}">
        <p14:creationId xmlns:p14="http://schemas.microsoft.com/office/powerpoint/2010/main" val="2225393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 y="88900"/>
            <a:ext cx="6799263" cy="3824288"/>
          </a:xfrm>
        </p:spPr>
      </p:sp>
      <p:sp>
        <p:nvSpPr>
          <p:cNvPr id="4" name="Slide Number Placeholder 3"/>
          <p:cNvSpPr>
            <a:spLocks noGrp="1"/>
          </p:cNvSpPr>
          <p:nvPr>
            <p:ph type="sldNum" sz="quarter" idx="10"/>
          </p:nvPr>
        </p:nvSpPr>
        <p:spPr/>
        <p:txBody>
          <a:bodyPr/>
          <a:lstStyle/>
          <a:p>
            <a:pPr>
              <a:defRPr/>
            </a:pPr>
            <a:fld id="{AC89D321-FC0B-4C3B-84F9-FEB2E9A2557C}" type="slidenum">
              <a:rPr lang="en-US" smtClean="0"/>
              <a:pPr>
                <a:defRPr/>
              </a:pPr>
              <a:t>17</a:t>
            </a:fld>
            <a:endParaRPr lang="en-US" dirty="0"/>
          </a:p>
        </p:txBody>
      </p:sp>
      <p:sp>
        <p:nvSpPr>
          <p:cNvPr id="5" name="Notes Placeholder 2"/>
          <p:cNvSpPr>
            <a:spLocks noGrp="1"/>
          </p:cNvSpPr>
          <p:nvPr>
            <p:ph type="body" idx="3"/>
          </p:nvPr>
        </p:nvSpPr>
        <p:spPr>
          <a:xfrm>
            <a:off x="94343" y="4049486"/>
            <a:ext cx="6842597" cy="4549684"/>
          </a:xfrm>
        </p:spPr>
        <p:txBody>
          <a:bodyPr>
            <a:normAutofit fontScale="92500"/>
          </a:bodyPr>
          <a:lstStyle/>
          <a:p>
            <a:pPr marL="342900" indent="-342900">
              <a:buFont typeface="+mj-lt"/>
              <a:buAutoNum type="arabicPeriod"/>
            </a:pPr>
            <a:r>
              <a:rPr lang="en-US" sz="2400" dirty="0"/>
              <a:t>Additionally, cash conversion is an important focus for us</a:t>
            </a:r>
          </a:p>
          <a:p>
            <a:pPr marL="228600" indent="-228600">
              <a:buAutoNum type="arabicPeriod"/>
            </a:pPr>
            <a:endParaRPr lang="en-US" sz="2400" dirty="0"/>
          </a:p>
          <a:p>
            <a:pPr marL="342900" indent="-342900">
              <a:buFont typeface="+mj-lt"/>
              <a:buAutoNum type="arabicPeriod"/>
            </a:pPr>
            <a:r>
              <a:rPr lang="en-US" sz="2400" dirty="0"/>
              <a:t>Over the last few years, we have averaged a Free Cash Flow as a % of Non-GAAP Net Income of around 100%, showing our ability to turn profits into cash</a:t>
            </a:r>
          </a:p>
          <a:p>
            <a:pPr marL="342900" indent="-342900">
              <a:buFont typeface="+mj-lt"/>
              <a:buAutoNum type="arabicPeriod"/>
            </a:pPr>
            <a:endParaRPr lang="en-US" sz="2400" dirty="0"/>
          </a:p>
          <a:p>
            <a:pPr marL="342900" indent="-342900">
              <a:buFont typeface="+mj-lt"/>
              <a:buAutoNum type="arabicPeriod"/>
            </a:pPr>
            <a:r>
              <a:rPr lang="en-US" sz="2400" dirty="0"/>
              <a:t>We have maintained this strong performance over the years and certainly plan to continue to do so,</a:t>
            </a:r>
          </a:p>
          <a:p>
            <a:pPr marL="800100" lvl="1" indent="-342900">
              <a:buFont typeface="Arial" panose="020B0604020202020204" pitchFamily="34" charset="0"/>
              <a:buChar char="•"/>
            </a:pPr>
            <a:r>
              <a:rPr lang="en-US" sz="2400" dirty="0"/>
              <a:t>baring any significant capital expenditures, that for example, we invested in, in 2015</a:t>
            </a:r>
          </a:p>
          <a:p>
            <a:endParaRPr lang="en-US" sz="2400" dirty="0"/>
          </a:p>
        </p:txBody>
      </p:sp>
    </p:spTree>
    <p:extLst>
      <p:ext uri="{BB962C8B-B14F-4D97-AF65-F5344CB8AC3E}">
        <p14:creationId xmlns:p14="http://schemas.microsoft.com/office/powerpoint/2010/main" val="961481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p:txBody>
          <a:bodyPr/>
          <a:lstStyle/>
          <a:p>
            <a:pPr marL="457200" indent="-457200">
              <a:lnSpc>
                <a:spcPct val="120000"/>
              </a:lnSpc>
              <a:spcBef>
                <a:spcPts val="0"/>
              </a:spcBef>
              <a:buFont typeface="+mj-lt"/>
              <a:buAutoNum type="arabicPeriod"/>
            </a:pPr>
            <a:r>
              <a:rPr lang="en-US" sz="2400" dirty="0"/>
              <a:t>We are also maintaining a consistent dividend approach and we have grown our dividend double-digits for the last decade.</a:t>
            </a:r>
          </a:p>
          <a:p>
            <a:pPr marL="457200" indent="-457200">
              <a:lnSpc>
                <a:spcPct val="120000"/>
              </a:lnSpc>
              <a:spcBef>
                <a:spcPts val="0"/>
              </a:spcBef>
              <a:buFont typeface="+mj-lt"/>
              <a:buAutoNum type="arabicPeriod"/>
            </a:pPr>
            <a:endParaRPr lang="en-US" sz="2400" dirty="0"/>
          </a:p>
          <a:p>
            <a:pPr marL="457200" indent="-457200">
              <a:lnSpc>
                <a:spcPct val="120000"/>
              </a:lnSpc>
              <a:spcBef>
                <a:spcPts val="0"/>
              </a:spcBef>
              <a:buFont typeface="+mj-lt"/>
              <a:buAutoNum type="arabicPeriod"/>
            </a:pPr>
            <a:r>
              <a:rPr lang="en-US" sz="2400" dirty="0"/>
              <a:t>And we just announced here in December another year of double-digit dividend growth, taking the dividend from 52 to 58 cents, an 11.5% increase YoY</a:t>
            </a:r>
          </a:p>
          <a:p>
            <a:endParaRPr lang="en-US" dirty="0"/>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18</a:t>
            </a:fld>
            <a:endParaRPr lang="en-US" dirty="0"/>
          </a:p>
        </p:txBody>
      </p:sp>
    </p:spTree>
    <p:extLst>
      <p:ext uri="{BB962C8B-B14F-4D97-AF65-F5344CB8AC3E}">
        <p14:creationId xmlns:p14="http://schemas.microsoft.com/office/powerpoint/2010/main" val="1565547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 y="88900"/>
            <a:ext cx="6799263" cy="3824288"/>
          </a:xfrm>
        </p:spPr>
      </p:sp>
      <p:sp>
        <p:nvSpPr>
          <p:cNvPr id="4" name="Slide Number Placeholder 3"/>
          <p:cNvSpPr>
            <a:spLocks noGrp="1"/>
          </p:cNvSpPr>
          <p:nvPr>
            <p:ph type="sldNum" sz="quarter" idx="10"/>
          </p:nvPr>
        </p:nvSpPr>
        <p:spPr/>
        <p:txBody>
          <a:bodyPr/>
          <a:lstStyle/>
          <a:p>
            <a:pPr>
              <a:defRPr/>
            </a:pPr>
            <a:fld id="{AC89D321-FC0B-4C3B-84F9-FEB2E9A2557C}" type="slidenum">
              <a:rPr lang="en-US" smtClean="0"/>
              <a:pPr>
                <a:defRPr/>
              </a:pPr>
              <a:t>19</a:t>
            </a:fld>
            <a:endParaRPr lang="en-US" dirty="0"/>
          </a:p>
        </p:txBody>
      </p:sp>
      <p:sp>
        <p:nvSpPr>
          <p:cNvPr id="5" name="Notes Placeholder 2"/>
          <p:cNvSpPr>
            <a:spLocks noGrp="1"/>
          </p:cNvSpPr>
          <p:nvPr>
            <p:ph type="body" idx="3"/>
          </p:nvPr>
        </p:nvSpPr>
        <p:spPr>
          <a:xfrm>
            <a:off x="94343" y="4049486"/>
            <a:ext cx="6842597" cy="4549684"/>
          </a:xfrm>
        </p:spPr>
        <p:txBody>
          <a:bodyPr>
            <a:normAutofit fontScale="92500" lnSpcReduction="10000"/>
          </a:bodyPr>
          <a:lstStyle/>
          <a:p>
            <a:pPr marL="345677" indent="-345677">
              <a:buFont typeface="Arial" panose="020B0604020202020204" pitchFamily="34" charset="0"/>
              <a:buChar char="•"/>
            </a:pPr>
            <a:r>
              <a:rPr lang="en-US" sz="2400" dirty="0"/>
              <a:t>With regards to Environmental, Social, and Corporate Governance, we have taken the opportunity to consolidate all the great work that we have been doing for many years, into a consolidated report that we have published for the third year in April 2021. </a:t>
            </a:r>
          </a:p>
          <a:p>
            <a:pPr marL="345677" indent="-345677">
              <a:buFont typeface="Arial" panose="020B0604020202020204" pitchFamily="34" charset="0"/>
              <a:buChar char="•"/>
            </a:pPr>
            <a:endParaRPr lang="en-US" sz="2400" dirty="0"/>
          </a:p>
          <a:p>
            <a:pPr marL="345677" indent="-345677">
              <a:buFont typeface="Arial" panose="020B0604020202020204" pitchFamily="34" charset="0"/>
              <a:buChar char="•"/>
            </a:pPr>
            <a:r>
              <a:rPr lang="en-US" sz="2400" dirty="0"/>
              <a:t>Our two primary objectives of our sustainability strategy are to </a:t>
            </a:r>
          </a:p>
          <a:p>
            <a:pPr marL="921807" lvl="1" indent="-460903">
              <a:buFont typeface="Calibri" panose="020F0502020204030204" pitchFamily="34" charset="0"/>
              <a:buChar char="‒"/>
            </a:pPr>
            <a:r>
              <a:rPr lang="en-US" sz="2600" dirty="0"/>
              <a:t>provide solutions for the Health and Nutrition needs of the world</a:t>
            </a:r>
          </a:p>
          <a:p>
            <a:pPr marL="921807" lvl="1" indent="-460903">
              <a:buFont typeface="Calibri" panose="020F0502020204030204" pitchFamily="34" charset="0"/>
              <a:buChar char="‒"/>
            </a:pPr>
            <a:r>
              <a:rPr lang="en-US" sz="2600" dirty="0"/>
              <a:t>and act as strong stewards of all our stakeholders</a:t>
            </a:r>
          </a:p>
          <a:p>
            <a:pPr marL="345677" indent="-345677">
              <a:buFont typeface="Arial" panose="020B0604020202020204" pitchFamily="34" charset="0"/>
              <a:buChar char="•"/>
            </a:pPr>
            <a:endParaRPr lang="en-US" sz="2400" dirty="0">
              <a:highlight>
                <a:srgbClr val="FFFF00"/>
              </a:highlight>
            </a:endParaRPr>
          </a:p>
        </p:txBody>
      </p:sp>
    </p:spTree>
    <p:extLst>
      <p:ext uri="{BB962C8B-B14F-4D97-AF65-F5344CB8AC3E}">
        <p14:creationId xmlns:p14="http://schemas.microsoft.com/office/powerpoint/2010/main" val="1096481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 y="63500"/>
            <a:ext cx="6945313" cy="3906838"/>
          </a:xfrm>
        </p:spPr>
      </p:sp>
      <p:sp>
        <p:nvSpPr>
          <p:cNvPr id="4" name="Slide Number Placeholder 3"/>
          <p:cNvSpPr>
            <a:spLocks noGrp="1"/>
          </p:cNvSpPr>
          <p:nvPr>
            <p:ph type="sldNum" sz="quarter" idx="10"/>
          </p:nvPr>
        </p:nvSpPr>
        <p:spPr/>
        <p:txBody>
          <a:bodyPr/>
          <a:lstStyle/>
          <a:p>
            <a:pPr>
              <a:defRPr/>
            </a:pPr>
            <a:fld id="{AC89D321-FC0B-4C3B-84F9-FEB2E9A2557C}" type="slidenum">
              <a:rPr lang="en-US" smtClean="0"/>
              <a:pPr>
                <a:defRPr/>
              </a:pPr>
              <a:t>2</a:t>
            </a:fld>
            <a:endParaRPr lang="en-US" dirty="0"/>
          </a:p>
        </p:txBody>
      </p:sp>
      <p:sp>
        <p:nvSpPr>
          <p:cNvPr id="5" name="Notes Placeholder 2"/>
          <p:cNvSpPr>
            <a:spLocks noGrp="1"/>
          </p:cNvSpPr>
          <p:nvPr>
            <p:ph type="body" idx="3"/>
          </p:nvPr>
        </p:nvSpPr>
        <p:spPr>
          <a:xfrm>
            <a:off x="94343" y="4049486"/>
            <a:ext cx="6842597" cy="4549684"/>
          </a:xfrm>
        </p:spPr>
        <p:txBody>
          <a:bodyPr>
            <a:normAutofit/>
          </a:bodyPr>
          <a:lstStyle/>
          <a:p>
            <a:pPr marL="285750" indent="-285750">
              <a:buFont typeface="Arial" panose="020B0604020202020204" pitchFamily="34" charset="0"/>
              <a:buChar char="•"/>
            </a:pPr>
            <a:r>
              <a:rPr lang="en-US" sz="2400" dirty="0"/>
              <a:t>I would like to start by reminding you that we may make forward looking statements during today’s presentation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And that actual results may vary</a:t>
            </a:r>
          </a:p>
          <a:p>
            <a:endParaRPr lang="en-US" sz="2400" dirty="0"/>
          </a:p>
        </p:txBody>
      </p:sp>
    </p:spTree>
    <p:extLst>
      <p:ext uri="{BB962C8B-B14F-4D97-AF65-F5344CB8AC3E}">
        <p14:creationId xmlns:p14="http://schemas.microsoft.com/office/powerpoint/2010/main" val="23811288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 y="88900"/>
            <a:ext cx="6799263" cy="3824288"/>
          </a:xfrm>
        </p:spPr>
      </p:sp>
      <p:sp>
        <p:nvSpPr>
          <p:cNvPr id="4" name="Slide Number Placeholder 3"/>
          <p:cNvSpPr>
            <a:spLocks noGrp="1"/>
          </p:cNvSpPr>
          <p:nvPr>
            <p:ph type="sldNum" sz="quarter" idx="10"/>
          </p:nvPr>
        </p:nvSpPr>
        <p:spPr/>
        <p:txBody>
          <a:bodyPr/>
          <a:lstStyle/>
          <a:p>
            <a:pPr>
              <a:defRPr/>
            </a:pPr>
            <a:fld id="{AC89D321-FC0B-4C3B-84F9-FEB2E9A2557C}" type="slidenum">
              <a:rPr lang="en-US" smtClean="0"/>
              <a:pPr>
                <a:defRPr/>
              </a:pPr>
              <a:t>20</a:t>
            </a:fld>
            <a:endParaRPr lang="en-US" dirty="0"/>
          </a:p>
        </p:txBody>
      </p:sp>
      <p:sp>
        <p:nvSpPr>
          <p:cNvPr id="5" name="Notes Placeholder 2"/>
          <p:cNvSpPr>
            <a:spLocks noGrp="1"/>
          </p:cNvSpPr>
          <p:nvPr>
            <p:ph type="body" idx="3"/>
          </p:nvPr>
        </p:nvSpPr>
        <p:spPr>
          <a:xfrm>
            <a:off x="94343" y="4049486"/>
            <a:ext cx="6842597" cy="4549684"/>
          </a:xfrm>
        </p:spPr>
        <p:txBody>
          <a:bodyPr>
            <a:normAutofit/>
          </a:bodyPr>
          <a:lstStyle/>
          <a:p>
            <a:pPr marL="342900" indent="-342900">
              <a:buFont typeface="Arial" panose="020B0604020202020204" pitchFamily="34" charset="0"/>
              <a:buChar char="•"/>
            </a:pPr>
            <a:r>
              <a:rPr lang="en-US" sz="2400" dirty="0"/>
              <a:t>Of particular note in the report, we have, for the first time, published our 2030 goals to:</a:t>
            </a:r>
          </a:p>
          <a:p>
            <a:pPr marL="800100" lvl="1" indent="-342900">
              <a:buFont typeface="Calibri" panose="020F0502020204030204" pitchFamily="34" charset="0"/>
              <a:buChar char="‒"/>
            </a:pPr>
            <a:r>
              <a:rPr lang="en-US" sz="2400" dirty="0"/>
              <a:t>reduce both greenhouse emissions and</a:t>
            </a:r>
          </a:p>
          <a:p>
            <a:pPr marL="800100" lvl="1" indent="-342900">
              <a:buFont typeface="Calibri" panose="020F0502020204030204" pitchFamily="34" charset="0"/>
              <a:buChar char="‒"/>
            </a:pPr>
            <a:r>
              <a:rPr lang="en-US" sz="2400" dirty="0"/>
              <a:t>water usage by 25% by that date.</a:t>
            </a:r>
          </a:p>
          <a:p>
            <a:pPr marL="342900" indent="-342900">
              <a:buFont typeface="Arial" panose="020B0604020202020204" pitchFamily="34" charset="0"/>
              <a:buChar char="•"/>
            </a:pPr>
            <a:r>
              <a:rPr lang="en-US" sz="2400" dirty="0"/>
              <a:t>We are very proud of the report and the progress we have been making and I would encourage you to go to Balchem.com to read the report.</a:t>
            </a:r>
          </a:p>
          <a:p>
            <a:endParaRPr lang="en-US" sz="2400" dirty="0"/>
          </a:p>
        </p:txBody>
      </p:sp>
    </p:spTree>
    <p:extLst>
      <p:ext uri="{BB962C8B-B14F-4D97-AF65-F5344CB8AC3E}">
        <p14:creationId xmlns:p14="http://schemas.microsoft.com/office/powerpoint/2010/main" val="2990884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 y="88900"/>
            <a:ext cx="6799263" cy="3824288"/>
          </a:xfrm>
        </p:spPr>
      </p:sp>
      <p:sp>
        <p:nvSpPr>
          <p:cNvPr id="4" name="Slide Number Placeholder 3"/>
          <p:cNvSpPr>
            <a:spLocks noGrp="1"/>
          </p:cNvSpPr>
          <p:nvPr>
            <p:ph type="sldNum" sz="quarter" idx="10"/>
          </p:nvPr>
        </p:nvSpPr>
        <p:spPr/>
        <p:txBody>
          <a:bodyPr/>
          <a:lstStyle/>
          <a:p>
            <a:pPr>
              <a:defRPr/>
            </a:pPr>
            <a:fld id="{AC89D321-FC0B-4C3B-84F9-FEB2E9A2557C}" type="slidenum">
              <a:rPr lang="en-US" smtClean="0"/>
              <a:pPr>
                <a:defRPr/>
              </a:pPr>
              <a:t>21</a:t>
            </a:fld>
            <a:endParaRPr lang="en-US" dirty="0"/>
          </a:p>
        </p:txBody>
      </p:sp>
      <p:sp>
        <p:nvSpPr>
          <p:cNvPr id="5" name="Notes Placeholder 2"/>
          <p:cNvSpPr>
            <a:spLocks noGrp="1"/>
          </p:cNvSpPr>
          <p:nvPr>
            <p:ph type="body" idx="3"/>
          </p:nvPr>
        </p:nvSpPr>
        <p:spPr>
          <a:xfrm>
            <a:off x="94343" y="4049486"/>
            <a:ext cx="6842597" cy="4549684"/>
          </a:xfrm>
        </p:spPr>
        <p:txBody>
          <a:bodyPr>
            <a:normAutofit/>
          </a:bodyPr>
          <a:lstStyle/>
          <a:p>
            <a:pPr marL="342900" indent="-342900">
              <a:buFont typeface="+mj-lt"/>
              <a:buAutoNum type="arabicPeriod"/>
            </a:pPr>
            <a:r>
              <a:rPr lang="en-US" sz="2400" dirty="0"/>
              <a:t>We report out around three pillars:</a:t>
            </a:r>
          </a:p>
          <a:p>
            <a:pPr marL="800100" lvl="1" indent="-342900">
              <a:buFont typeface="Arial" panose="020B0604020202020204" pitchFamily="34" charset="0"/>
              <a:buChar char="•"/>
            </a:pPr>
            <a:r>
              <a:rPr lang="en-US" sz="2400" dirty="0"/>
              <a:t>People, Planet, Profit</a:t>
            </a:r>
          </a:p>
          <a:p>
            <a:endParaRPr lang="en-US" sz="2400" dirty="0"/>
          </a:p>
          <a:p>
            <a:pPr marL="457200" indent="-457200">
              <a:buFont typeface="+mj-lt"/>
              <a:buAutoNum type="arabicPeriod" startAt="2"/>
            </a:pPr>
            <a:r>
              <a:rPr lang="en-US" sz="2400" dirty="0"/>
              <a:t>We are proud of our accomplishments to date and look forward to sharing updates with you as we progress our initiatives to make the world a Healthier Place </a:t>
            </a:r>
          </a:p>
          <a:p>
            <a:endParaRPr lang="en-US" sz="2400" dirty="0"/>
          </a:p>
        </p:txBody>
      </p:sp>
    </p:spTree>
    <p:extLst>
      <p:ext uri="{BB962C8B-B14F-4D97-AF65-F5344CB8AC3E}">
        <p14:creationId xmlns:p14="http://schemas.microsoft.com/office/powerpoint/2010/main" val="28443686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p:txBody>
          <a:bodyPr>
            <a:normAutofit fontScale="92500" lnSpcReduction="20000"/>
          </a:bodyPr>
          <a:lstStyle/>
          <a:p>
            <a:pPr marL="457200" indent="-457200">
              <a:lnSpc>
                <a:spcPct val="120000"/>
              </a:lnSpc>
              <a:spcBef>
                <a:spcPts val="0"/>
              </a:spcBef>
              <a:buFont typeface="+mj-lt"/>
              <a:buAutoNum type="arabicPeriod"/>
            </a:pPr>
            <a:r>
              <a:rPr lang="en-US" sz="2400" dirty="0"/>
              <a:t>Overall, we believe Balchem in a unique company with attractive characteristics</a:t>
            </a:r>
          </a:p>
          <a:p>
            <a:pPr marL="971550" lvl="1" indent="-514350">
              <a:lnSpc>
                <a:spcPct val="120000"/>
              </a:lnSpc>
              <a:spcBef>
                <a:spcPts val="0"/>
              </a:spcBef>
              <a:buFont typeface="+mj-lt"/>
              <a:buAutoNum type="romanUcPeriod"/>
            </a:pPr>
            <a:r>
              <a:rPr lang="en-US" sz="2400" dirty="0"/>
              <a:t>We have a track record dating more than 50+ years and continue to innovate in the industry</a:t>
            </a:r>
          </a:p>
          <a:p>
            <a:pPr marL="971550" lvl="1" indent="-514350">
              <a:lnSpc>
                <a:spcPct val="120000"/>
              </a:lnSpc>
              <a:spcBef>
                <a:spcPts val="0"/>
              </a:spcBef>
              <a:buFont typeface="+mj-lt"/>
              <a:buAutoNum type="romanUcPeriod"/>
            </a:pPr>
            <a:r>
              <a:rPr lang="en-US" sz="2400" dirty="0"/>
              <a:t>We have carved out protected positions in our markets and stay ahead of our competition</a:t>
            </a:r>
          </a:p>
          <a:p>
            <a:pPr marL="971550" lvl="1" indent="-514350">
              <a:lnSpc>
                <a:spcPct val="120000"/>
              </a:lnSpc>
              <a:spcBef>
                <a:spcPts val="0"/>
              </a:spcBef>
              <a:buFont typeface="+mj-lt"/>
              <a:buAutoNum type="romanUcPeriod"/>
            </a:pPr>
            <a:r>
              <a:rPr lang="en-US" sz="2400" dirty="0"/>
              <a:t>We are able to leverage a number of key technologies across our segments and drive synergies</a:t>
            </a:r>
          </a:p>
          <a:p>
            <a:pPr marL="971550" lvl="1" indent="-514350">
              <a:lnSpc>
                <a:spcPct val="120000"/>
              </a:lnSpc>
              <a:spcBef>
                <a:spcPts val="0"/>
              </a:spcBef>
              <a:buFont typeface="+mj-lt"/>
              <a:buAutoNum type="romanUcPeriod"/>
            </a:pPr>
            <a:r>
              <a:rPr lang="en-US" sz="2400" dirty="0"/>
              <a:t>And we have a tremendous future upside potential from to grow organically both through market penetration and geographic expansion with our existing and new innovative products</a:t>
            </a:r>
          </a:p>
          <a:p>
            <a:endParaRPr lang="en-US" dirty="0"/>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22</a:t>
            </a:fld>
            <a:endParaRPr lang="en-US" dirty="0"/>
          </a:p>
        </p:txBody>
      </p:sp>
    </p:spTree>
    <p:extLst>
      <p:ext uri="{BB962C8B-B14F-4D97-AF65-F5344CB8AC3E}">
        <p14:creationId xmlns:p14="http://schemas.microsoft.com/office/powerpoint/2010/main" val="1032102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 y="88900"/>
            <a:ext cx="6877050" cy="3868738"/>
          </a:xfrm>
        </p:spPr>
      </p:sp>
      <p:sp>
        <p:nvSpPr>
          <p:cNvPr id="4" name="Slide Number Placeholder 3"/>
          <p:cNvSpPr>
            <a:spLocks noGrp="1"/>
          </p:cNvSpPr>
          <p:nvPr>
            <p:ph type="sldNum" sz="quarter" idx="10"/>
          </p:nvPr>
        </p:nvSpPr>
        <p:spPr/>
        <p:txBody>
          <a:bodyPr/>
          <a:lstStyle/>
          <a:p>
            <a:pPr>
              <a:defRPr/>
            </a:pPr>
            <a:fld id="{AC89D321-FC0B-4C3B-84F9-FEB2E9A2557C}" type="slidenum">
              <a:rPr lang="en-US" smtClean="0"/>
              <a:pPr>
                <a:defRPr/>
              </a:pPr>
              <a:t>23</a:t>
            </a:fld>
            <a:endParaRPr lang="en-US" dirty="0"/>
          </a:p>
        </p:txBody>
      </p:sp>
      <p:sp>
        <p:nvSpPr>
          <p:cNvPr id="5" name="Notes Placeholder 2"/>
          <p:cNvSpPr>
            <a:spLocks noGrp="1"/>
          </p:cNvSpPr>
          <p:nvPr>
            <p:ph type="body" idx="3"/>
          </p:nvPr>
        </p:nvSpPr>
        <p:spPr>
          <a:xfrm>
            <a:off x="94343" y="4049485"/>
            <a:ext cx="6916057" cy="5055325"/>
          </a:xfrm>
        </p:spPr>
        <p:txBody>
          <a:bodyPr>
            <a:normAutofit/>
          </a:bodyPr>
          <a:lstStyle/>
          <a:p>
            <a:pPr marL="457200" indent="-457200">
              <a:buFont typeface="+mj-lt"/>
              <a:buAutoNum type="arabicPeriod"/>
            </a:pPr>
            <a:r>
              <a:rPr lang="en-US" sz="2400" dirty="0"/>
              <a:t>In summary, there are 5 primary investment highlights that I hope you took away with from this presentation.</a:t>
            </a:r>
          </a:p>
          <a:p>
            <a:pPr marL="971550" lvl="1" indent="-514350">
              <a:buFont typeface="+mj-lt"/>
              <a:buAutoNum type="romanUcPeriod"/>
            </a:pPr>
            <a:r>
              <a:rPr lang="en-US" sz="2400" b="1" i="1" dirty="0">
                <a:solidFill>
                  <a:sysClr val="windowText" lastClr="000000"/>
                </a:solidFill>
              </a:rPr>
              <a:t>We have </a:t>
            </a:r>
            <a:r>
              <a:rPr lang="en-US" sz="2400" i="1" dirty="0">
                <a:solidFill>
                  <a:sysClr val="windowText" lastClr="000000"/>
                </a:solidFill>
              </a:rPr>
              <a:t>Leading Positions in Attractive Markets</a:t>
            </a:r>
          </a:p>
          <a:p>
            <a:pPr marL="971550" lvl="1" indent="-514350">
              <a:buFont typeface="+mj-lt"/>
              <a:buAutoNum type="romanUcPeriod"/>
            </a:pPr>
            <a:r>
              <a:rPr lang="en-US" sz="2400" b="1" dirty="0">
                <a:solidFill>
                  <a:sysClr val="windowText" lastClr="000000"/>
                </a:solidFill>
              </a:rPr>
              <a:t>We are </a:t>
            </a:r>
            <a:r>
              <a:rPr lang="en-US" sz="2400" i="1" dirty="0">
                <a:solidFill>
                  <a:sysClr val="windowText" lastClr="000000"/>
                </a:solidFill>
              </a:rPr>
              <a:t>Creating New Demand Through Innovation </a:t>
            </a:r>
            <a:r>
              <a:rPr lang="en-US" sz="2400" i="1" u="sng" dirty="0">
                <a:solidFill>
                  <a:sysClr val="windowText" lastClr="000000"/>
                </a:solidFill>
              </a:rPr>
              <a:t>and</a:t>
            </a:r>
            <a:r>
              <a:rPr lang="en-US" sz="2400" i="1" dirty="0">
                <a:solidFill>
                  <a:sysClr val="windowText" lastClr="000000"/>
                </a:solidFill>
              </a:rPr>
              <a:t> Driving Growth Across our Segments</a:t>
            </a:r>
          </a:p>
          <a:p>
            <a:pPr marL="971550" lvl="1" indent="-514350">
              <a:buFont typeface="+mj-lt"/>
              <a:buAutoNum type="romanUcPeriod"/>
            </a:pPr>
            <a:r>
              <a:rPr lang="en-US" sz="2400" b="1" dirty="0">
                <a:solidFill>
                  <a:sysClr val="windowText" lastClr="000000"/>
                </a:solidFill>
              </a:rPr>
              <a:t>We </a:t>
            </a:r>
            <a:r>
              <a:rPr lang="en-US" sz="2400" i="1" dirty="0">
                <a:solidFill>
                  <a:sysClr val="windowText" lastClr="000000"/>
                </a:solidFill>
              </a:rPr>
              <a:t>Deliver Healthy Margins</a:t>
            </a:r>
            <a:endParaRPr lang="en-US" sz="2400" dirty="0">
              <a:solidFill>
                <a:sysClr val="windowText" lastClr="000000"/>
              </a:solidFill>
            </a:endParaRPr>
          </a:p>
          <a:p>
            <a:pPr marL="971550" lvl="1" indent="-514350">
              <a:buFont typeface="+mj-lt"/>
              <a:buAutoNum type="romanUcPeriod"/>
            </a:pPr>
            <a:r>
              <a:rPr lang="en-US" sz="2400" b="1" dirty="0">
                <a:solidFill>
                  <a:sysClr val="windowText" lastClr="000000"/>
                </a:solidFill>
              </a:rPr>
              <a:t>We are </a:t>
            </a:r>
            <a:r>
              <a:rPr lang="en-US" sz="2400" i="1" dirty="0">
                <a:solidFill>
                  <a:sysClr val="windowText" lastClr="000000"/>
                </a:solidFill>
              </a:rPr>
              <a:t>Generating </a:t>
            </a:r>
            <a:r>
              <a:rPr lang="en-US" sz="2400" i="1" u="sng" dirty="0">
                <a:solidFill>
                  <a:sysClr val="windowText" lastClr="000000"/>
                </a:solidFill>
              </a:rPr>
              <a:t>Strong</a:t>
            </a:r>
            <a:r>
              <a:rPr lang="en-US" sz="2400" i="1" dirty="0">
                <a:solidFill>
                  <a:sysClr val="windowText" lastClr="000000"/>
                </a:solidFill>
              </a:rPr>
              <a:t> Cash Flow from Operations Available for Reinvestment</a:t>
            </a:r>
          </a:p>
          <a:p>
            <a:pPr marL="971550" lvl="1" indent="-514350">
              <a:buFont typeface="+mj-lt"/>
              <a:buAutoNum type="romanUcPeriod"/>
            </a:pPr>
            <a:r>
              <a:rPr lang="en-US" sz="2400" b="1" dirty="0">
                <a:solidFill>
                  <a:sysClr val="windowText" lastClr="000000"/>
                </a:solidFill>
              </a:rPr>
              <a:t>And we have a </a:t>
            </a:r>
            <a:r>
              <a:rPr lang="en-US" sz="2400" i="1" dirty="0">
                <a:solidFill>
                  <a:sysClr val="windowText" lastClr="000000"/>
                </a:solidFill>
              </a:rPr>
              <a:t>Proven Track Record of Growth</a:t>
            </a:r>
          </a:p>
          <a:p>
            <a:pPr marL="914400" lvl="1" indent="-457200">
              <a:buFont typeface="+mj-lt"/>
              <a:buAutoNum type="romanUcPeriod"/>
            </a:pPr>
            <a:endParaRPr lang="en-US" sz="2400" dirty="0"/>
          </a:p>
          <a:p>
            <a:endParaRPr lang="en-US" sz="2400" dirty="0"/>
          </a:p>
        </p:txBody>
      </p:sp>
    </p:spTree>
    <p:extLst>
      <p:ext uri="{BB962C8B-B14F-4D97-AF65-F5344CB8AC3E}">
        <p14:creationId xmlns:p14="http://schemas.microsoft.com/office/powerpoint/2010/main" val="3612704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800" y="127000"/>
            <a:ext cx="6919913" cy="3892550"/>
          </a:xfrm>
        </p:spPr>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24</a:t>
            </a:fld>
            <a:endParaRPr lang="en-US" dirty="0"/>
          </a:p>
        </p:txBody>
      </p:sp>
      <p:sp>
        <p:nvSpPr>
          <p:cNvPr id="5" name="Notes Placeholder 2"/>
          <p:cNvSpPr>
            <a:spLocks noGrp="1"/>
          </p:cNvSpPr>
          <p:nvPr>
            <p:ph type="body" idx="3"/>
          </p:nvPr>
        </p:nvSpPr>
        <p:spPr>
          <a:xfrm>
            <a:off x="94343" y="4049486"/>
            <a:ext cx="6842597" cy="4549684"/>
          </a:xfrm>
        </p:spPr>
        <p:txBody>
          <a:bodyPr>
            <a:normAutofit/>
          </a:bodyPr>
          <a:lstStyle/>
          <a:p>
            <a:pPr marL="457200" indent="-457200">
              <a:buFont typeface="+mj-lt"/>
              <a:buAutoNum type="arabicPeriod"/>
            </a:pPr>
            <a:r>
              <a:rPr lang="en-US" sz="2800" dirty="0"/>
              <a:t>Thank you very much for your time today</a:t>
            </a:r>
          </a:p>
          <a:p>
            <a:pPr marL="457200" indent="-457200">
              <a:buFont typeface="+mj-lt"/>
              <a:buAutoNum type="arabicPeriod"/>
            </a:pPr>
            <a:endParaRPr lang="en-US" sz="2800" dirty="0"/>
          </a:p>
          <a:p>
            <a:pPr marL="457200" indent="-457200">
              <a:buFont typeface="+mj-lt"/>
              <a:buAutoNum type="arabicPeriod"/>
            </a:pPr>
            <a:r>
              <a:rPr lang="en-US" sz="2800" dirty="0"/>
              <a:t>and more importantly, thank you for your interest in our company</a:t>
            </a:r>
          </a:p>
          <a:p>
            <a:endParaRPr lang="en-US" sz="2400" dirty="0"/>
          </a:p>
        </p:txBody>
      </p:sp>
    </p:spTree>
    <p:extLst>
      <p:ext uri="{BB962C8B-B14F-4D97-AF65-F5344CB8AC3E}">
        <p14:creationId xmlns:p14="http://schemas.microsoft.com/office/powerpoint/2010/main" val="1383745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8" y="73025"/>
            <a:ext cx="6904037" cy="3884613"/>
          </a:xfrm>
        </p:spPr>
      </p:sp>
      <p:sp>
        <p:nvSpPr>
          <p:cNvPr id="4" name="Slide Number Placeholder 3"/>
          <p:cNvSpPr>
            <a:spLocks noGrp="1"/>
          </p:cNvSpPr>
          <p:nvPr>
            <p:ph type="sldNum" sz="quarter" idx="10"/>
          </p:nvPr>
        </p:nvSpPr>
        <p:spPr/>
        <p:txBody>
          <a:bodyPr/>
          <a:lstStyle/>
          <a:p>
            <a:pPr>
              <a:defRPr/>
            </a:pPr>
            <a:fld id="{AC89D321-FC0B-4C3B-84F9-FEB2E9A2557C}" type="slidenum">
              <a:rPr lang="en-US" smtClean="0"/>
              <a:pPr>
                <a:defRPr/>
              </a:pPr>
              <a:t>25</a:t>
            </a:fld>
            <a:endParaRPr lang="en-US" dirty="0"/>
          </a:p>
        </p:txBody>
      </p:sp>
    </p:spTree>
    <p:extLst>
      <p:ext uri="{BB962C8B-B14F-4D97-AF65-F5344CB8AC3E}">
        <p14:creationId xmlns:p14="http://schemas.microsoft.com/office/powerpoint/2010/main" val="26677885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26</a:t>
            </a:fld>
            <a:endParaRPr lang="en-US" dirty="0"/>
          </a:p>
        </p:txBody>
      </p:sp>
    </p:spTree>
    <p:extLst>
      <p:ext uri="{BB962C8B-B14F-4D97-AF65-F5344CB8AC3E}">
        <p14:creationId xmlns:p14="http://schemas.microsoft.com/office/powerpoint/2010/main" val="3751001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27</a:t>
            </a:fld>
            <a:endParaRPr lang="en-US" dirty="0"/>
          </a:p>
        </p:txBody>
      </p:sp>
    </p:spTree>
    <p:extLst>
      <p:ext uri="{BB962C8B-B14F-4D97-AF65-F5344CB8AC3E}">
        <p14:creationId xmlns:p14="http://schemas.microsoft.com/office/powerpoint/2010/main" val="20219884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28</a:t>
            </a:fld>
            <a:endParaRPr lang="en-US" dirty="0"/>
          </a:p>
        </p:txBody>
      </p:sp>
    </p:spTree>
    <p:extLst>
      <p:ext uri="{BB962C8B-B14F-4D97-AF65-F5344CB8AC3E}">
        <p14:creationId xmlns:p14="http://schemas.microsoft.com/office/powerpoint/2010/main" val="3073329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29</a:t>
            </a:fld>
            <a:endParaRPr lang="en-US" dirty="0"/>
          </a:p>
        </p:txBody>
      </p:sp>
    </p:spTree>
    <p:extLst>
      <p:ext uri="{BB962C8B-B14F-4D97-AF65-F5344CB8AC3E}">
        <p14:creationId xmlns:p14="http://schemas.microsoft.com/office/powerpoint/2010/main" val="170432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388" y="57150"/>
            <a:ext cx="6864350" cy="3862388"/>
          </a:xfrm>
        </p:spPr>
      </p:sp>
      <p:sp>
        <p:nvSpPr>
          <p:cNvPr id="4" name="Slide Number Placeholder 3"/>
          <p:cNvSpPr>
            <a:spLocks noGrp="1"/>
          </p:cNvSpPr>
          <p:nvPr>
            <p:ph type="sldNum" sz="quarter" idx="10"/>
          </p:nvPr>
        </p:nvSpPr>
        <p:spPr/>
        <p:txBody>
          <a:bodyPr/>
          <a:lstStyle/>
          <a:p>
            <a:pPr>
              <a:defRPr/>
            </a:pPr>
            <a:fld id="{AC89D321-FC0B-4C3B-84F9-FEB2E9A2557C}" type="slidenum">
              <a:rPr lang="en-US" smtClean="0"/>
              <a:pPr>
                <a:defRPr/>
              </a:pPr>
              <a:t>3</a:t>
            </a:fld>
            <a:endParaRPr lang="en-US" dirty="0"/>
          </a:p>
        </p:txBody>
      </p:sp>
      <p:sp>
        <p:nvSpPr>
          <p:cNvPr id="5" name="Notes Placeholder 2"/>
          <p:cNvSpPr>
            <a:spLocks noGrp="1"/>
          </p:cNvSpPr>
          <p:nvPr>
            <p:ph type="body" idx="3"/>
          </p:nvPr>
        </p:nvSpPr>
        <p:spPr>
          <a:xfrm>
            <a:off x="166181" y="3918857"/>
            <a:ext cx="6842597" cy="5375930"/>
          </a:xfrm>
        </p:spPr>
        <p:txBody>
          <a:bodyPr>
            <a:noAutofit/>
          </a:bodyPr>
          <a:lstStyle/>
          <a:p>
            <a:pPr marL="342900" indent="-342900">
              <a:buFont typeface="+mj-lt"/>
              <a:buAutoNum type="arabicPeriod"/>
            </a:pPr>
            <a:r>
              <a:rPr lang="en-US" sz="1900" dirty="0"/>
              <a:t>Balchem was founded in 1967 and we celebrated our 50th anniversary in 2017</a:t>
            </a:r>
          </a:p>
          <a:p>
            <a:pPr marL="806581" lvl="1" indent="-345677">
              <a:buFont typeface="Arial" panose="020B0604020202020204" pitchFamily="34" charset="0"/>
              <a:buChar char="•"/>
            </a:pPr>
            <a:r>
              <a:rPr lang="en-US" sz="1700" dirty="0"/>
              <a:t>but have really transformed over the last six years, almost doubling in size </a:t>
            </a:r>
          </a:p>
          <a:p>
            <a:pPr marL="806581" lvl="1" indent="-345677">
              <a:buFont typeface="Arial" panose="020B0604020202020204" pitchFamily="34" charset="0"/>
              <a:buChar char="•"/>
            </a:pPr>
            <a:r>
              <a:rPr lang="en-US" sz="1700" dirty="0"/>
              <a:t>And outperforming the Russell 2000 by approximately 20%</a:t>
            </a:r>
            <a:endParaRPr lang="en-US" sz="300" dirty="0"/>
          </a:p>
          <a:p>
            <a:pPr marL="342900" indent="-342900">
              <a:buFont typeface="+mj-lt"/>
              <a:buAutoNum type="arabicPeriod"/>
            </a:pPr>
            <a:endParaRPr lang="en-US" sz="300" dirty="0"/>
          </a:p>
          <a:p>
            <a:pPr marL="345677" indent="-345677">
              <a:buFont typeface="+mj-lt"/>
              <a:buAutoNum type="arabicPeriod"/>
            </a:pPr>
            <a:r>
              <a:rPr lang="en-US" sz="1900" dirty="0"/>
              <a:t>We are a </a:t>
            </a:r>
            <a:r>
              <a:rPr lang="en-US" sz="1900" u="sng" dirty="0"/>
              <a:t>specialty ingredient </a:t>
            </a:r>
            <a:r>
              <a:rPr lang="en-US" sz="1900" dirty="0"/>
              <a:t>manufacturer for health and nutrition markets; particularly Human and Animal Health and Nutrition</a:t>
            </a:r>
          </a:p>
          <a:p>
            <a:pPr marL="342900" indent="-342900">
              <a:buFont typeface="+mj-lt"/>
              <a:buAutoNum type="arabicPeriod"/>
            </a:pPr>
            <a:endParaRPr lang="en-US" sz="300" dirty="0"/>
          </a:p>
          <a:p>
            <a:pPr marL="342900" indent="-342900">
              <a:buFont typeface="+mj-lt"/>
              <a:buAutoNum type="arabicPeriod"/>
            </a:pPr>
            <a:r>
              <a:rPr lang="en-US" sz="1900" dirty="0"/>
              <a:t>We are a </a:t>
            </a:r>
            <a:r>
              <a:rPr lang="en-US" sz="1900" dirty="0">
                <a:solidFill>
                  <a:srgbClr val="FF0000"/>
                </a:solidFill>
              </a:rPr>
              <a:t>$5B+ </a:t>
            </a:r>
            <a:r>
              <a:rPr lang="en-US" sz="1900" dirty="0"/>
              <a:t>market cap company,</a:t>
            </a:r>
          </a:p>
          <a:p>
            <a:pPr marL="1257300" lvl="2" indent="-342900">
              <a:buFont typeface="Arial" panose="020B0604020202020204" pitchFamily="34" charset="0"/>
              <a:buChar char="•"/>
            </a:pPr>
            <a:r>
              <a:rPr lang="en-US" sz="1700" dirty="0"/>
              <a:t>Traded on the NASDAQ</a:t>
            </a:r>
          </a:p>
          <a:p>
            <a:pPr marL="1267484" lvl="2" indent="-345677">
              <a:buFont typeface="Arial" panose="020B0604020202020204" pitchFamily="34" charset="0"/>
              <a:buChar char="•"/>
            </a:pPr>
            <a:r>
              <a:rPr lang="en-US" sz="1700" dirty="0"/>
              <a:t>We finished 2020 with $704M in sales and a 25% Adj. EBITDA margin</a:t>
            </a:r>
          </a:p>
          <a:p>
            <a:pPr marL="1267484" lvl="2" indent="-345677">
              <a:buFont typeface="Arial" panose="020B0604020202020204" pitchFamily="34" charset="0"/>
              <a:buChar char="•"/>
            </a:pPr>
            <a:r>
              <a:rPr lang="en-US" sz="1700" dirty="0"/>
              <a:t>21 plants, with 5 R&amp;D sites in the U.S., Europe, and now Asia</a:t>
            </a:r>
          </a:p>
          <a:p>
            <a:pPr marL="457200" indent="-457200">
              <a:buFont typeface="+mj-lt"/>
              <a:buAutoNum type="arabicPeriod"/>
            </a:pPr>
            <a:endParaRPr lang="en-US" sz="300" dirty="0"/>
          </a:p>
          <a:p>
            <a:endParaRPr lang="en-US" sz="2000" dirty="0"/>
          </a:p>
          <a:p>
            <a:endParaRPr lang="en-US" sz="2400" dirty="0"/>
          </a:p>
        </p:txBody>
      </p:sp>
    </p:spTree>
    <p:extLst>
      <p:ext uri="{BB962C8B-B14F-4D97-AF65-F5344CB8AC3E}">
        <p14:creationId xmlns:p14="http://schemas.microsoft.com/office/powerpoint/2010/main" val="479793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663" y="95250"/>
            <a:ext cx="6843712" cy="3849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AC89D321-FC0B-4C3B-84F9-FEB2E9A2557C}" type="slidenum">
              <a:rPr lang="en-US" smtClean="0"/>
              <a:pPr>
                <a:defRPr/>
              </a:pPr>
              <a:t>30</a:t>
            </a:fld>
            <a:endParaRPr lang="en-US" dirty="0"/>
          </a:p>
        </p:txBody>
      </p:sp>
    </p:spTree>
    <p:extLst>
      <p:ext uri="{BB962C8B-B14F-4D97-AF65-F5344CB8AC3E}">
        <p14:creationId xmlns:p14="http://schemas.microsoft.com/office/powerpoint/2010/main" val="3859222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 y="165100"/>
            <a:ext cx="6850063" cy="3854450"/>
          </a:xfrm>
        </p:spPr>
      </p:sp>
      <p:sp>
        <p:nvSpPr>
          <p:cNvPr id="4" name="Slide Number Placeholder 3"/>
          <p:cNvSpPr>
            <a:spLocks noGrp="1"/>
          </p:cNvSpPr>
          <p:nvPr>
            <p:ph type="sldNum" sz="quarter" idx="10"/>
          </p:nvPr>
        </p:nvSpPr>
        <p:spPr/>
        <p:txBody>
          <a:bodyPr/>
          <a:lstStyle/>
          <a:p>
            <a:pPr>
              <a:defRPr/>
            </a:pPr>
            <a:fld id="{AC89D321-FC0B-4C3B-84F9-FEB2E9A2557C}" type="slidenum">
              <a:rPr lang="en-US" smtClean="0"/>
              <a:pPr>
                <a:defRPr/>
              </a:pPr>
              <a:t>4</a:t>
            </a:fld>
            <a:endParaRPr lang="en-US" dirty="0"/>
          </a:p>
        </p:txBody>
      </p:sp>
      <p:sp>
        <p:nvSpPr>
          <p:cNvPr id="5" name="Notes Placeholder 2"/>
          <p:cNvSpPr>
            <a:spLocks noGrp="1"/>
          </p:cNvSpPr>
          <p:nvPr>
            <p:ph type="body" idx="3"/>
          </p:nvPr>
        </p:nvSpPr>
        <p:spPr>
          <a:xfrm>
            <a:off x="94343" y="4049486"/>
            <a:ext cx="6842597" cy="4549684"/>
          </a:xfrm>
        </p:spPr>
        <p:txBody>
          <a:bodyPr>
            <a:normAutofit/>
          </a:bodyPr>
          <a:lstStyle/>
          <a:p>
            <a:pPr marL="345677" indent="-345677">
              <a:buFont typeface="+mj-lt"/>
              <a:buAutoNum type="arabicPeriod"/>
            </a:pPr>
            <a:r>
              <a:rPr lang="en-US" sz="2800" dirty="0"/>
              <a:t>I have been with Balchem over 6 years with 34 years in the specialty ingredients and chemicals markets</a:t>
            </a:r>
          </a:p>
          <a:p>
            <a:pPr marL="230452" indent="-230452">
              <a:buAutoNum type="arabicPeriod"/>
            </a:pPr>
            <a:endParaRPr lang="en-US" sz="2800" dirty="0"/>
          </a:p>
          <a:p>
            <a:pPr marL="345677" indent="-345677">
              <a:buFont typeface="+mj-lt"/>
              <a:buAutoNum type="arabicPeriod"/>
            </a:pPr>
            <a:r>
              <a:rPr lang="en-US" sz="2800" dirty="0"/>
              <a:t>And Martin is into his third year with the company after a storied 15 year career at Honeywell in several of their specialty materials and chemicals businesses</a:t>
            </a:r>
          </a:p>
          <a:p>
            <a:endParaRPr lang="en-US" sz="2400" dirty="0"/>
          </a:p>
        </p:txBody>
      </p:sp>
    </p:spTree>
    <p:extLst>
      <p:ext uri="{BB962C8B-B14F-4D97-AF65-F5344CB8AC3E}">
        <p14:creationId xmlns:p14="http://schemas.microsoft.com/office/powerpoint/2010/main" val="3160277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84138"/>
            <a:ext cx="6831013" cy="3843337"/>
          </a:xfrm>
        </p:spPr>
      </p:sp>
      <p:sp>
        <p:nvSpPr>
          <p:cNvPr id="4" name="Slide Number Placeholder 3"/>
          <p:cNvSpPr>
            <a:spLocks noGrp="1"/>
          </p:cNvSpPr>
          <p:nvPr>
            <p:ph type="sldNum" sz="quarter" idx="10"/>
          </p:nvPr>
        </p:nvSpPr>
        <p:spPr/>
        <p:txBody>
          <a:bodyPr/>
          <a:lstStyle/>
          <a:p>
            <a:pPr>
              <a:defRPr/>
            </a:pPr>
            <a:fld id="{AC89D321-FC0B-4C3B-84F9-FEB2E9A2557C}" type="slidenum">
              <a:rPr lang="en-US" smtClean="0"/>
              <a:pPr>
                <a:defRPr/>
              </a:pPr>
              <a:t>5</a:t>
            </a:fld>
            <a:endParaRPr lang="en-US" dirty="0"/>
          </a:p>
        </p:txBody>
      </p:sp>
      <p:sp>
        <p:nvSpPr>
          <p:cNvPr id="5" name="Notes Placeholder 2"/>
          <p:cNvSpPr>
            <a:spLocks noGrp="1"/>
          </p:cNvSpPr>
          <p:nvPr>
            <p:ph type="body" idx="3"/>
          </p:nvPr>
        </p:nvSpPr>
        <p:spPr>
          <a:xfrm>
            <a:off x="94343" y="4049485"/>
            <a:ext cx="6842597" cy="5245302"/>
          </a:xfrm>
        </p:spPr>
        <p:txBody>
          <a:bodyPr>
            <a:normAutofit/>
          </a:bodyPr>
          <a:lstStyle/>
          <a:p>
            <a:pPr marL="230188" indent="-230188">
              <a:lnSpc>
                <a:spcPct val="120000"/>
              </a:lnSpc>
              <a:spcBef>
                <a:spcPts val="0"/>
              </a:spcBef>
              <a:buFont typeface="+mj-lt"/>
              <a:buAutoNum type="arabicPeriod"/>
            </a:pPr>
            <a:r>
              <a:rPr lang="en-US" sz="2000" dirty="0"/>
              <a:t>We manage our company through 3 market facing business segments</a:t>
            </a:r>
          </a:p>
          <a:p>
            <a:pPr marL="800100" lvl="1" indent="-342900">
              <a:lnSpc>
                <a:spcPct val="120000"/>
              </a:lnSpc>
              <a:spcBef>
                <a:spcPts val="0"/>
              </a:spcBef>
              <a:buFont typeface="Arial" panose="020B0604020202020204" pitchFamily="34" charset="0"/>
              <a:buChar char="•"/>
            </a:pPr>
            <a:r>
              <a:rPr lang="en-US" sz="2000" dirty="0"/>
              <a:t>Human Nutrition and Health</a:t>
            </a:r>
          </a:p>
          <a:p>
            <a:pPr marL="800100" lvl="1" indent="-342900">
              <a:lnSpc>
                <a:spcPct val="120000"/>
              </a:lnSpc>
              <a:spcBef>
                <a:spcPts val="0"/>
              </a:spcBef>
              <a:buFont typeface="Arial" panose="020B0604020202020204" pitchFamily="34" charset="0"/>
              <a:buChar char="•"/>
            </a:pPr>
            <a:r>
              <a:rPr lang="en-US" sz="2000" dirty="0"/>
              <a:t>Animal Nutrition and Health</a:t>
            </a:r>
          </a:p>
          <a:p>
            <a:pPr marL="800100" lvl="1" indent="-342900">
              <a:lnSpc>
                <a:spcPct val="120000"/>
              </a:lnSpc>
              <a:spcBef>
                <a:spcPts val="0"/>
              </a:spcBef>
              <a:buFont typeface="Arial" panose="020B0604020202020204" pitchFamily="34" charset="0"/>
              <a:buChar char="•"/>
            </a:pPr>
            <a:r>
              <a:rPr lang="en-US" sz="2000" dirty="0"/>
              <a:t>and Specialty Products</a:t>
            </a:r>
          </a:p>
          <a:p>
            <a:pPr marL="230188" indent="-230188">
              <a:lnSpc>
                <a:spcPct val="120000"/>
              </a:lnSpc>
              <a:spcBef>
                <a:spcPts val="0"/>
              </a:spcBef>
              <a:buFont typeface="+mj-lt"/>
              <a:buAutoNum type="arabicPeriod"/>
            </a:pPr>
            <a:endParaRPr lang="en-US" sz="800" dirty="0"/>
          </a:p>
          <a:p>
            <a:pPr marL="230188" indent="-230188">
              <a:lnSpc>
                <a:spcPct val="120000"/>
              </a:lnSpc>
              <a:spcBef>
                <a:spcPts val="0"/>
              </a:spcBef>
              <a:buFont typeface="+mj-lt"/>
              <a:buAutoNum type="arabicPeriod"/>
            </a:pPr>
            <a:r>
              <a:rPr lang="en-US" sz="2000" dirty="0"/>
              <a:t>84% of our revenue comes from Human </a:t>
            </a:r>
            <a:r>
              <a:rPr lang="en-US" sz="2000" u="sng" dirty="0"/>
              <a:t>and</a:t>
            </a:r>
            <a:r>
              <a:rPr lang="en-US" sz="2000" dirty="0"/>
              <a:t> Animal Nutrition &amp; Health</a:t>
            </a:r>
          </a:p>
          <a:p>
            <a:pPr marL="230188" indent="-230188">
              <a:lnSpc>
                <a:spcPct val="120000"/>
              </a:lnSpc>
              <a:spcBef>
                <a:spcPts val="0"/>
              </a:spcBef>
              <a:buFont typeface="+mj-lt"/>
              <a:buAutoNum type="arabicPeriod"/>
            </a:pPr>
            <a:endParaRPr lang="en-US" sz="800" dirty="0"/>
          </a:p>
          <a:p>
            <a:pPr marL="230188" indent="-230188">
              <a:lnSpc>
                <a:spcPct val="120000"/>
              </a:lnSpc>
              <a:spcBef>
                <a:spcPts val="0"/>
              </a:spcBef>
              <a:buFont typeface="+mj-lt"/>
              <a:buAutoNum type="arabicPeriod"/>
            </a:pPr>
            <a:r>
              <a:rPr lang="en-US" sz="2000" dirty="0"/>
              <a:t>and 15% from Specialty Products</a:t>
            </a:r>
          </a:p>
          <a:p>
            <a:pPr marL="230188" indent="-230188">
              <a:lnSpc>
                <a:spcPct val="120000"/>
              </a:lnSpc>
              <a:spcBef>
                <a:spcPts val="0"/>
              </a:spcBef>
              <a:buFont typeface="+mj-lt"/>
              <a:buAutoNum type="arabicPeriod"/>
            </a:pPr>
            <a:endParaRPr lang="en-US" sz="800" dirty="0"/>
          </a:p>
          <a:p>
            <a:endParaRPr lang="en-US" sz="2400" dirty="0"/>
          </a:p>
        </p:txBody>
      </p:sp>
    </p:spTree>
    <p:extLst>
      <p:ext uri="{BB962C8B-B14F-4D97-AF65-F5344CB8AC3E}">
        <p14:creationId xmlns:p14="http://schemas.microsoft.com/office/powerpoint/2010/main" val="246159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84138"/>
            <a:ext cx="6831013" cy="3843337"/>
          </a:xfrm>
        </p:spPr>
      </p:sp>
      <p:sp>
        <p:nvSpPr>
          <p:cNvPr id="4" name="Slide Number Placeholder 3"/>
          <p:cNvSpPr>
            <a:spLocks noGrp="1"/>
          </p:cNvSpPr>
          <p:nvPr>
            <p:ph type="sldNum" sz="quarter" idx="10"/>
          </p:nvPr>
        </p:nvSpPr>
        <p:spPr/>
        <p:txBody>
          <a:bodyPr/>
          <a:lstStyle/>
          <a:p>
            <a:pPr>
              <a:defRPr/>
            </a:pPr>
            <a:fld id="{AC89D321-FC0B-4C3B-84F9-FEB2E9A2557C}" type="slidenum">
              <a:rPr lang="en-US" smtClean="0"/>
              <a:pPr>
                <a:defRPr/>
              </a:pPr>
              <a:t>6</a:t>
            </a:fld>
            <a:endParaRPr lang="en-US" dirty="0"/>
          </a:p>
        </p:txBody>
      </p:sp>
      <p:sp>
        <p:nvSpPr>
          <p:cNvPr id="5" name="Notes Placeholder 2"/>
          <p:cNvSpPr>
            <a:spLocks noGrp="1"/>
          </p:cNvSpPr>
          <p:nvPr>
            <p:ph type="body" idx="3"/>
          </p:nvPr>
        </p:nvSpPr>
        <p:spPr>
          <a:xfrm>
            <a:off x="94343" y="4049485"/>
            <a:ext cx="6842597" cy="5245302"/>
          </a:xfrm>
        </p:spPr>
        <p:txBody>
          <a:bodyPr>
            <a:normAutofit/>
          </a:bodyPr>
          <a:lstStyle/>
          <a:p>
            <a:pPr marL="230188" indent="-230188">
              <a:lnSpc>
                <a:spcPct val="120000"/>
              </a:lnSpc>
              <a:spcBef>
                <a:spcPts val="0"/>
              </a:spcBef>
              <a:buFont typeface="+mj-lt"/>
              <a:buAutoNum type="arabicPeriod"/>
            </a:pPr>
            <a:r>
              <a:rPr lang="en-US" sz="2000" dirty="0"/>
              <a:t>You can see the markets served in each segment and that 3 core technologies, or solutions, are common to varying degrees across our four segments:</a:t>
            </a:r>
          </a:p>
          <a:p>
            <a:pPr marL="914400" lvl="1" indent="-230188">
              <a:lnSpc>
                <a:spcPct val="120000"/>
              </a:lnSpc>
              <a:spcBef>
                <a:spcPts val="0"/>
              </a:spcBef>
              <a:buFont typeface="Arial" panose="020B0604020202020204" pitchFamily="34" charset="0"/>
              <a:buChar char="•"/>
            </a:pPr>
            <a:r>
              <a:rPr lang="en-US" sz="2000" dirty="0"/>
              <a:t>Micro-encapsulation (world leader)</a:t>
            </a:r>
          </a:p>
          <a:p>
            <a:pPr marL="914400" lvl="1" indent="-230188">
              <a:lnSpc>
                <a:spcPct val="120000"/>
              </a:lnSpc>
              <a:spcBef>
                <a:spcPts val="0"/>
              </a:spcBef>
              <a:buFont typeface="Arial" panose="020B0604020202020204" pitchFamily="34" charset="0"/>
              <a:buChar char="•"/>
            </a:pPr>
            <a:r>
              <a:rPr lang="en-US" sz="2000" dirty="0"/>
              <a:t>The essential nutrient Choline (world leader)</a:t>
            </a:r>
          </a:p>
          <a:p>
            <a:pPr marL="914400" lvl="1" indent="-230188">
              <a:lnSpc>
                <a:spcPct val="120000"/>
              </a:lnSpc>
              <a:spcBef>
                <a:spcPts val="0"/>
              </a:spcBef>
              <a:buFont typeface="Arial" panose="020B0604020202020204" pitchFamily="34" charset="0"/>
              <a:buChar char="•"/>
            </a:pPr>
            <a:r>
              <a:rPr lang="en-US" sz="2000" dirty="0"/>
              <a:t>And chelated minerals (where we are the world leader in Human Nutrition and we have a growing position in Animal Nutrition and Plant Nutrition)</a:t>
            </a:r>
          </a:p>
          <a:p>
            <a:endParaRPr lang="en-US" sz="2400" dirty="0"/>
          </a:p>
        </p:txBody>
      </p:sp>
    </p:spTree>
    <p:extLst>
      <p:ext uri="{BB962C8B-B14F-4D97-AF65-F5344CB8AC3E}">
        <p14:creationId xmlns:p14="http://schemas.microsoft.com/office/powerpoint/2010/main" val="2016873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 y="165100"/>
            <a:ext cx="6765925" cy="3806825"/>
          </a:xfrm>
        </p:spPr>
      </p:sp>
      <p:sp>
        <p:nvSpPr>
          <p:cNvPr id="4" name="Slide Number Placeholder 3"/>
          <p:cNvSpPr>
            <a:spLocks noGrp="1"/>
          </p:cNvSpPr>
          <p:nvPr>
            <p:ph type="sldNum" sz="quarter" idx="10"/>
          </p:nvPr>
        </p:nvSpPr>
        <p:spPr/>
        <p:txBody>
          <a:bodyPr/>
          <a:lstStyle/>
          <a:p>
            <a:pPr>
              <a:defRPr/>
            </a:pPr>
            <a:fld id="{AC89D321-FC0B-4C3B-84F9-FEB2E9A2557C}" type="slidenum">
              <a:rPr lang="en-US" smtClean="0"/>
              <a:pPr>
                <a:defRPr/>
              </a:pPr>
              <a:t>7</a:t>
            </a:fld>
            <a:endParaRPr lang="en-US" dirty="0"/>
          </a:p>
        </p:txBody>
      </p:sp>
      <p:sp>
        <p:nvSpPr>
          <p:cNvPr id="5" name="Notes Placeholder 2"/>
          <p:cNvSpPr>
            <a:spLocks noGrp="1"/>
          </p:cNvSpPr>
          <p:nvPr>
            <p:ph type="body" idx="3"/>
          </p:nvPr>
        </p:nvSpPr>
        <p:spPr>
          <a:xfrm>
            <a:off x="94343" y="4049485"/>
            <a:ext cx="6842597" cy="5146765"/>
          </a:xfrm>
        </p:spPr>
        <p:txBody>
          <a:bodyPr>
            <a:normAutofit/>
          </a:bodyPr>
          <a:lstStyle/>
          <a:p>
            <a:pPr marL="342900" indent="-342900">
              <a:buFont typeface="+mj-lt"/>
              <a:buAutoNum type="arabicPeriod"/>
            </a:pPr>
            <a:r>
              <a:rPr lang="en-US" sz="2400" dirty="0"/>
              <a:t>At Balchem, we unite as a team behind the higher purpose</a:t>
            </a:r>
          </a:p>
          <a:p>
            <a:pPr marL="800100" lvl="1" indent="-342900">
              <a:buFont typeface="Arial" panose="020B0604020202020204" pitchFamily="34" charset="0"/>
              <a:buChar char="•"/>
            </a:pPr>
            <a:r>
              <a:rPr lang="en-US" sz="2400" b="1" i="1" u="sng" dirty="0"/>
              <a:t>To make the world a healthier place</a:t>
            </a:r>
          </a:p>
          <a:p>
            <a:pPr marL="228600" indent="-228600">
              <a:buAutoNum type="arabicPeriod"/>
            </a:pPr>
            <a:endParaRPr lang="en-US" sz="2400" dirty="0"/>
          </a:p>
          <a:p>
            <a:pPr marL="342900" indent="-342900">
              <a:buFont typeface="+mj-lt"/>
              <a:buAutoNum type="arabicPeriod"/>
            </a:pPr>
            <a:r>
              <a:rPr lang="en-US" sz="2400" dirty="0"/>
              <a:t>And </a:t>
            </a:r>
            <a:r>
              <a:rPr lang="en-US" sz="2400" u="sng" dirty="0"/>
              <a:t>we are focused on</a:t>
            </a:r>
            <a:r>
              <a:rPr lang="en-US" sz="2400" dirty="0"/>
              <a:t>:</a:t>
            </a:r>
          </a:p>
          <a:p>
            <a:pPr marL="800100" lvl="1" indent="-342900">
              <a:buFont typeface="Arial" panose="020B0604020202020204" pitchFamily="34" charset="0"/>
              <a:buChar char="•"/>
            </a:pPr>
            <a:r>
              <a:rPr lang="en-US" sz="2300" b="1" i="1" dirty="0"/>
              <a:t>Building a global Nutrition and Health Company</a:t>
            </a:r>
          </a:p>
          <a:p>
            <a:pPr marL="800100" lvl="1" indent="-342900">
              <a:buFont typeface="Arial" panose="020B0604020202020204" pitchFamily="34" charset="0"/>
              <a:buChar char="•"/>
            </a:pPr>
            <a:r>
              <a:rPr lang="en-US" sz="2300" b="1" i="1" dirty="0"/>
              <a:t>by delivering:</a:t>
            </a:r>
          </a:p>
          <a:p>
            <a:pPr marL="976313" lvl="2" indent="-166688">
              <a:buFont typeface="Calibri" panose="020F0502020204030204" pitchFamily="34" charset="0"/>
              <a:buChar char="‒"/>
            </a:pPr>
            <a:r>
              <a:rPr lang="en-US" sz="2300" b="1" i="1" dirty="0"/>
              <a:t>Trusted</a:t>
            </a:r>
          </a:p>
          <a:p>
            <a:pPr marL="976313" lvl="2" indent="-166688">
              <a:buFont typeface="Calibri" panose="020F0502020204030204" pitchFamily="34" charset="0"/>
              <a:buChar char="‒"/>
            </a:pPr>
            <a:r>
              <a:rPr lang="en-US" sz="2300" b="1" i="1" dirty="0"/>
              <a:t>Innovative</a:t>
            </a:r>
          </a:p>
          <a:p>
            <a:pPr marL="976313" lvl="2" indent="-166688">
              <a:buFont typeface="Calibri" panose="020F0502020204030204" pitchFamily="34" charset="0"/>
              <a:buChar char="‒"/>
            </a:pPr>
            <a:r>
              <a:rPr lang="en-US" sz="2300" b="1" i="1" dirty="0"/>
              <a:t>and science-based solutions to our customers</a:t>
            </a:r>
          </a:p>
          <a:p>
            <a:endParaRPr lang="en-US" sz="2400" dirty="0"/>
          </a:p>
        </p:txBody>
      </p:sp>
    </p:spTree>
    <p:extLst>
      <p:ext uri="{BB962C8B-B14F-4D97-AF65-F5344CB8AC3E}">
        <p14:creationId xmlns:p14="http://schemas.microsoft.com/office/powerpoint/2010/main" val="3202156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425" y="88900"/>
            <a:ext cx="6799263" cy="3824288"/>
          </a:xfrm>
        </p:spPr>
      </p:sp>
      <p:sp>
        <p:nvSpPr>
          <p:cNvPr id="4" name="Slide Number Placeholder 3"/>
          <p:cNvSpPr>
            <a:spLocks noGrp="1"/>
          </p:cNvSpPr>
          <p:nvPr>
            <p:ph type="sldNum" sz="quarter" idx="10"/>
          </p:nvPr>
        </p:nvSpPr>
        <p:spPr/>
        <p:txBody>
          <a:bodyPr/>
          <a:lstStyle/>
          <a:p>
            <a:pPr>
              <a:defRPr/>
            </a:pPr>
            <a:fld id="{AC89D321-FC0B-4C3B-84F9-FEB2E9A2557C}" type="slidenum">
              <a:rPr lang="en-US" smtClean="0"/>
              <a:pPr>
                <a:defRPr/>
              </a:pPr>
              <a:t>8</a:t>
            </a:fld>
            <a:endParaRPr lang="en-US" dirty="0"/>
          </a:p>
        </p:txBody>
      </p:sp>
      <p:sp>
        <p:nvSpPr>
          <p:cNvPr id="5" name="Notes Placeholder 2"/>
          <p:cNvSpPr>
            <a:spLocks noGrp="1"/>
          </p:cNvSpPr>
          <p:nvPr>
            <p:ph type="body" idx="3"/>
          </p:nvPr>
        </p:nvSpPr>
        <p:spPr>
          <a:xfrm>
            <a:off x="94343" y="3873999"/>
            <a:ext cx="6842597" cy="5383212"/>
          </a:xfrm>
        </p:spPr>
        <p:txBody>
          <a:bodyPr>
            <a:noAutofit/>
          </a:bodyPr>
          <a:lstStyle/>
          <a:p>
            <a:pPr marL="345677" indent="-345677">
              <a:buFont typeface="+mj-lt"/>
              <a:buAutoNum type="arabicPeriod"/>
            </a:pPr>
            <a:r>
              <a:rPr lang="en-US" sz="2000" b="1" dirty="0"/>
              <a:t>Our strategic priorities are:</a:t>
            </a:r>
          </a:p>
          <a:p>
            <a:pPr marL="806581" lvl="1" indent="-345677">
              <a:buFont typeface="Arial" panose="020B0604020202020204" pitchFamily="34" charset="0"/>
              <a:buChar char="•"/>
            </a:pPr>
            <a:r>
              <a:rPr lang="en-US" sz="1800" dirty="0"/>
              <a:t>Building larger, stronger, better positioned Human and Animal Nutrition and Health businesses </a:t>
            </a:r>
          </a:p>
          <a:p>
            <a:pPr marL="230452" indent="-230452">
              <a:buAutoNum type="arabicPeriod"/>
            </a:pPr>
            <a:endParaRPr lang="en-US" sz="400" dirty="0"/>
          </a:p>
          <a:p>
            <a:pPr marL="345677" indent="-345677">
              <a:buFont typeface="+mj-lt"/>
              <a:buAutoNum type="arabicPeriod"/>
            </a:pPr>
            <a:r>
              <a:rPr lang="en-US" sz="2000" b="1" dirty="0"/>
              <a:t>Driving growth, both organically and inorganically within these businesses</a:t>
            </a:r>
          </a:p>
          <a:p>
            <a:pPr marL="806581" lvl="1" indent="-345677">
              <a:buFont typeface="Arial" panose="020B0604020202020204" pitchFamily="34" charset="0"/>
              <a:buChar char="•"/>
            </a:pPr>
            <a:r>
              <a:rPr lang="en-US" sz="1800" dirty="0"/>
              <a:t>For example, within the Human Nutrition and Health business, we feel like we are just in our infancy as Choline and Mineral nutrition awareness grows, based at least in part on the clear health benefits of these important nutrients</a:t>
            </a:r>
          </a:p>
          <a:p>
            <a:pPr marL="806581" lvl="1" indent="-345677">
              <a:buFont typeface="Arial" panose="020B0604020202020204" pitchFamily="34" charset="0"/>
              <a:buChar char="•"/>
            </a:pPr>
            <a:r>
              <a:rPr lang="en-US" sz="1800" dirty="0"/>
              <a:t>And within Animal Nutrition and Health, we are similarly in an early stage of growth, where we have significant market penetration opportunity ahead of us</a:t>
            </a:r>
          </a:p>
          <a:p>
            <a:pPr marL="345677" indent="-345677">
              <a:buFont typeface="+mj-lt"/>
              <a:buAutoNum type="arabicPeriod"/>
            </a:pPr>
            <a:endParaRPr lang="en-US" sz="400" dirty="0"/>
          </a:p>
          <a:p>
            <a:pPr marL="345677" indent="-345677">
              <a:buFont typeface="+mj-lt"/>
              <a:buAutoNum type="arabicPeriod"/>
            </a:pPr>
            <a:r>
              <a:rPr lang="en-US" sz="2000" b="1" dirty="0"/>
              <a:t>And accomplishing all of that while maintaining our healthy margin profile and continuing to generate strong cash flows</a:t>
            </a:r>
          </a:p>
          <a:p>
            <a:endParaRPr lang="en-US" sz="2000" dirty="0"/>
          </a:p>
        </p:txBody>
      </p:sp>
    </p:spTree>
    <p:extLst>
      <p:ext uri="{BB962C8B-B14F-4D97-AF65-F5344CB8AC3E}">
        <p14:creationId xmlns:p14="http://schemas.microsoft.com/office/powerpoint/2010/main" val="1549894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625" y="84138"/>
            <a:ext cx="6896100" cy="3879850"/>
          </a:xfrm>
        </p:spPr>
      </p:sp>
      <p:sp>
        <p:nvSpPr>
          <p:cNvPr id="4" name="Slide Number Placeholder 3"/>
          <p:cNvSpPr>
            <a:spLocks noGrp="1"/>
          </p:cNvSpPr>
          <p:nvPr>
            <p:ph type="sldNum" sz="quarter" idx="10"/>
          </p:nvPr>
        </p:nvSpPr>
        <p:spPr/>
        <p:txBody>
          <a:bodyPr/>
          <a:lstStyle/>
          <a:p>
            <a:pPr>
              <a:defRPr/>
            </a:pPr>
            <a:fld id="{AC89D321-FC0B-4C3B-84F9-FEB2E9A2557C}" type="slidenum">
              <a:rPr lang="en-US" smtClean="0"/>
              <a:pPr>
                <a:defRPr/>
              </a:pPr>
              <a:t>9</a:t>
            </a:fld>
            <a:endParaRPr lang="en-US" dirty="0"/>
          </a:p>
        </p:txBody>
      </p:sp>
      <p:sp>
        <p:nvSpPr>
          <p:cNvPr id="5" name="Notes Placeholder 2"/>
          <p:cNvSpPr>
            <a:spLocks noGrp="1"/>
          </p:cNvSpPr>
          <p:nvPr>
            <p:ph type="body" idx="3"/>
          </p:nvPr>
        </p:nvSpPr>
        <p:spPr>
          <a:xfrm>
            <a:off x="0" y="3963988"/>
            <a:ext cx="7008777" cy="4865979"/>
          </a:xfrm>
        </p:spPr>
        <p:txBody>
          <a:bodyPr>
            <a:normAutofit fontScale="32500" lnSpcReduction="20000"/>
          </a:bodyPr>
          <a:lstStyle/>
          <a:p>
            <a:pPr marL="115888" indent="-114300">
              <a:buFont typeface="Arial" panose="020B0604020202020204" pitchFamily="34" charset="0"/>
              <a:buChar char="•"/>
            </a:pPr>
            <a:r>
              <a:rPr lang="en-US" sz="3100" dirty="0"/>
              <a:t>In 2020, our Human Nutrition and Health segment generated sales of $400M with an EBITDA margin of approximately 24.3%</a:t>
            </a:r>
          </a:p>
          <a:p>
            <a:pPr marL="115888" indent="-114300">
              <a:buFont typeface="Arial" panose="020B0604020202020204" pitchFamily="34" charset="0"/>
              <a:buChar char="•"/>
            </a:pPr>
            <a:r>
              <a:rPr lang="en-US" sz="3100" dirty="0"/>
              <a:t>Our growth platforms are:</a:t>
            </a:r>
          </a:p>
          <a:p>
            <a:pPr marL="346075" lvl="1" indent="-128588">
              <a:buFont typeface="+mj-lt"/>
              <a:buAutoNum type="arabicPeriod"/>
            </a:pPr>
            <a:r>
              <a:rPr lang="en-US" sz="3100" b="1" dirty="0"/>
              <a:t>Leveraging Synergies Across the Segment</a:t>
            </a:r>
          </a:p>
          <a:p>
            <a:pPr marL="346075" lvl="1" indent="-128588">
              <a:buFont typeface="+mj-lt"/>
              <a:buAutoNum type="arabicPeriod"/>
            </a:pPr>
            <a:r>
              <a:rPr lang="en-US" sz="3100" b="1" dirty="0"/>
              <a:t>The FDA’s Recent Recommended Daily Intake recommendation for Choline and Expanded Choline Awareness / Science</a:t>
            </a:r>
          </a:p>
          <a:p>
            <a:pPr marL="346075" lvl="1" indent="-128588">
              <a:buFont typeface="+mj-lt"/>
              <a:buAutoNum type="arabicPeriod"/>
            </a:pPr>
            <a:r>
              <a:rPr lang="en-US" sz="3100" b="1" dirty="0"/>
              <a:t>Mineral Nutrition where we have the leading brand of chelated minerals to meet growing consumer needs</a:t>
            </a:r>
          </a:p>
          <a:p>
            <a:pPr marL="346075" lvl="1" indent="-128588">
              <a:buFont typeface="+mj-lt"/>
              <a:buAutoNum type="arabicPeriod"/>
            </a:pPr>
            <a:r>
              <a:rPr lang="en-US" sz="3100" b="1" dirty="0"/>
              <a:t>Systems for Nutritional Beverages</a:t>
            </a:r>
          </a:p>
          <a:p>
            <a:pPr marL="346075" lvl="1" indent="-128588">
              <a:buFont typeface="+mj-lt"/>
              <a:buAutoNum type="arabicPeriod"/>
            </a:pPr>
            <a:r>
              <a:rPr lang="en-US" sz="3100" b="1" dirty="0"/>
              <a:t>The Curemark</a:t>
            </a:r>
            <a:r>
              <a:rPr lang="en-US" sz="3100" b="1" baseline="30000" dirty="0"/>
              <a:t>®</a:t>
            </a:r>
            <a:r>
              <a:rPr lang="en-US" sz="3100" b="1" dirty="0"/>
              <a:t> Delivery System where we have a unique delivery system for a drug in development to treat autism</a:t>
            </a:r>
          </a:p>
          <a:p>
            <a:pPr marL="346075" lvl="1" indent="-128588">
              <a:buFont typeface="+mj-lt"/>
              <a:buAutoNum type="arabicPeriod"/>
            </a:pPr>
            <a:r>
              <a:rPr lang="en-US" sz="3100" b="1" dirty="0"/>
              <a:t>And Geographic Expansion &amp; M&amp;A</a:t>
            </a:r>
            <a:endParaRPr lang="en-US" sz="3100" dirty="0"/>
          </a:p>
          <a:p>
            <a:pPr marL="115888" indent="-114300">
              <a:buFont typeface="Arial" panose="020B0604020202020204" pitchFamily="34" charset="0"/>
              <a:buChar char="•"/>
            </a:pPr>
            <a:r>
              <a:rPr lang="en-US" sz="3100" dirty="0"/>
              <a:t>In 2020, our Animal Nutrition and Health segment generated sales of $192M with an EBITDA margin of approximately 20.4%</a:t>
            </a:r>
          </a:p>
          <a:p>
            <a:pPr marL="115888" indent="-114300">
              <a:buFont typeface="Arial" panose="020B0604020202020204" pitchFamily="34" charset="0"/>
              <a:buChar char="•"/>
            </a:pPr>
            <a:r>
              <a:rPr lang="en-US" sz="3100" dirty="0"/>
              <a:t>Our growth platforms are:</a:t>
            </a:r>
          </a:p>
          <a:p>
            <a:pPr marL="346075" lvl="1" indent="-128588">
              <a:buFont typeface="+mj-lt"/>
              <a:buAutoNum type="arabicPeriod"/>
            </a:pPr>
            <a:r>
              <a:rPr lang="en-US" sz="3100" b="1" dirty="0"/>
              <a:t>Further market penetration of our flagship </a:t>
            </a:r>
            <a:r>
              <a:rPr lang="en-US" sz="3100" b="1" dirty="0" err="1"/>
              <a:t>ReaShure</a:t>
            </a:r>
            <a:r>
              <a:rPr lang="en-US" sz="3100" b="1" dirty="0"/>
              <a:t>® brand, from approximately 40% penetration of the dairy cows in the United States to 50% or more</a:t>
            </a:r>
          </a:p>
          <a:p>
            <a:pPr marL="684213" lvl="2" indent="-236538">
              <a:buFont typeface="Calibri" panose="020F0502020204030204" pitchFamily="34" charset="0"/>
              <a:buChar char="‒"/>
            </a:pPr>
            <a:r>
              <a:rPr lang="en-US" sz="3100" dirty="0"/>
              <a:t>And from less than 5% in Europe to 20% or more</a:t>
            </a:r>
          </a:p>
          <a:p>
            <a:pPr marL="346075" lvl="1" indent="-128588">
              <a:buFont typeface="+mj-lt"/>
              <a:buAutoNum type="arabicPeriod"/>
            </a:pPr>
            <a:r>
              <a:rPr lang="en-US" sz="3100" b="1" dirty="0"/>
              <a:t>Additional Rumen Protected Nutrients for Dairy</a:t>
            </a:r>
          </a:p>
          <a:p>
            <a:pPr marL="684213" lvl="2" indent="-236538">
              <a:buFont typeface="Calibri" panose="020F0502020204030204" pitchFamily="34" charset="0"/>
              <a:buChar char="‒"/>
            </a:pPr>
            <a:r>
              <a:rPr lang="en-US" sz="3100" dirty="0"/>
              <a:t>Like our Next Generation AminoShure XM product that we just launched which is a rumen protected methionine product</a:t>
            </a:r>
          </a:p>
          <a:p>
            <a:pPr marL="346075" lvl="1" indent="-128588">
              <a:buFont typeface="+mj-lt"/>
              <a:buAutoNum type="arabicPeriod"/>
            </a:pPr>
            <a:r>
              <a:rPr lang="en-US" sz="3100" b="1" dirty="0"/>
              <a:t>Expansion within the Companion Animal and Aquaculture Markets</a:t>
            </a:r>
          </a:p>
          <a:p>
            <a:pPr marL="346075" lvl="1" indent="-128588">
              <a:buFont typeface="+mj-lt"/>
              <a:buAutoNum type="arabicPeriod"/>
            </a:pPr>
            <a:r>
              <a:rPr lang="en-US" sz="3100" b="1" dirty="0"/>
              <a:t> and Geographic Expansion &amp; M&amp;A</a:t>
            </a:r>
          </a:p>
          <a:p>
            <a:pPr marL="115888" indent="-114300">
              <a:buFont typeface="Arial" panose="020B0604020202020204" pitchFamily="34" charset="0"/>
              <a:buChar char="•"/>
            </a:pPr>
            <a:r>
              <a:rPr lang="en-US" sz="3100" dirty="0"/>
              <a:t>In 2020, our Specialty Products segment generated sales of $104M with an EBITDA margin of approximately 37.5%</a:t>
            </a:r>
          </a:p>
          <a:p>
            <a:pPr marL="115888" indent="-114300">
              <a:buFont typeface="Arial" panose="020B0604020202020204" pitchFamily="34" charset="0"/>
              <a:buChar char="•"/>
            </a:pPr>
            <a:r>
              <a:rPr lang="en-US" sz="3100" dirty="0"/>
              <a:t>Our growth platforms are:</a:t>
            </a:r>
          </a:p>
          <a:p>
            <a:pPr marL="346075" lvl="1" indent="-128588">
              <a:buFont typeface="+mj-lt"/>
              <a:buAutoNum type="arabicPeriod"/>
            </a:pPr>
            <a:r>
              <a:rPr lang="en-US" sz="3100" dirty="0"/>
              <a:t>Within the Performance Gases business</a:t>
            </a:r>
          </a:p>
          <a:p>
            <a:pPr marL="684213" lvl="2" indent="-236538">
              <a:buFont typeface="Calibri" panose="020F0502020204030204" pitchFamily="34" charset="0"/>
              <a:buChar char="‒"/>
            </a:pPr>
            <a:r>
              <a:rPr lang="en-US" sz="3100" b="1" dirty="0"/>
              <a:t>Delivering on the synergies associated with the recent </a:t>
            </a:r>
            <a:r>
              <a:rPr lang="en-US" sz="3100" b="1" dirty="0" err="1"/>
              <a:t>Chemogas</a:t>
            </a:r>
            <a:r>
              <a:rPr lang="en-US" sz="3100" b="1" dirty="0"/>
              <a:t> Acquisition</a:t>
            </a:r>
          </a:p>
          <a:p>
            <a:pPr marL="684213" lvl="2" indent="-236538">
              <a:buFont typeface="Calibri" panose="020F0502020204030204" pitchFamily="34" charset="0"/>
              <a:buChar char="‒"/>
            </a:pPr>
            <a:r>
              <a:rPr lang="en-US" sz="3100" b="1" dirty="0"/>
              <a:t>And building a global franchise</a:t>
            </a:r>
          </a:p>
          <a:p>
            <a:pPr marL="346075" lvl="1" indent="-128588">
              <a:buFont typeface="+mj-lt"/>
              <a:buAutoNum type="arabicPeriod"/>
            </a:pPr>
            <a:r>
              <a:rPr lang="en-US" sz="3100" dirty="0"/>
              <a:t>And within the Plant Nutrition business</a:t>
            </a:r>
          </a:p>
          <a:p>
            <a:pPr marL="684213" lvl="2" indent="-236538">
              <a:buFont typeface="Calibri" panose="020F0502020204030204" pitchFamily="34" charset="0"/>
              <a:buChar char="‒"/>
            </a:pPr>
            <a:r>
              <a:rPr lang="en-US" sz="3100" b="1" dirty="0"/>
              <a:t>Growing through</a:t>
            </a:r>
          </a:p>
          <a:p>
            <a:pPr marL="968375" lvl="3" indent="-179388">
              <a:buFont typeface="Courier New" panose="02070309020205020404" pitchFamily="49" charset="0"/>
              <a:buChar char="o"/>
            </a:pPr>
            <a:r>
              <a:rPr lang="en-US" sz="3100" b="1" dirty="0"/>
              <a:t>New Applications such as row crops</a:t>
            </a:r>
          </a:p>
          <a:p>
            <a:pPr marL="968375" lvl="3" indent="-179388">
              <a:buFont typeface="Courier New" panose="02070309020205020404" pitchFamily="49" charset="0"/>
              <a:buChar char="o"/>
            </a:pPr>
            <a:r>
              <a:rPr lang="en-US" sz="3100" b="1" dirty="0"/>
              <a:t>New Products such as an organic chelated potassium</a:t>
            </a:r>
          </a:p>
          <a:p>
            <a:pPr marL="968375" lvl="3" indent="-179388">
              <a:buFont typeface="Courier New" panose="02070309020205020404" pitchFamily="49" charset="0"/>
              <a:buChar char="o"/>
            </a:pPr>
            <a:r>
              <a:rPr lang="en-US" sz="3100" b="1" dirty="0"/>
              <a:t>And Geographic Expansion</a:t>
            </a:r>
          </a:p>
        </p:txBody>
      </p:sp>
    </p:spTree>
    <p:extLst>
      <p:ext uri="{BB962C8B-B14F-4D97-AF65-F5344CB8AC3E}">
        <p14:creationId xmlns:p14="http://schemas.microsoft.com/office/powerpoint/2010/main" val="38496121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l="14131" t="15445" r="7262" b="14089"/>
          <a:stretch/>
        </p:blipFill>
        <p:spPr>
          <a:xfrm>
            <a:off x="0" y="-96597"/>
            <a:ext cx="12192000" cy="7073867"/>
          </a:xfrm>
          <a:prstGeom prst="rect">
            <a:avLst/>
          </a:prstGeom>
        </p:spPr>
      </p:pic>
      <p:sp>
        <p:nvSpPr>
          <p:cNvPr id="11" name="Slide Number Placeholder 5"/>
          <p:cNvSpPr>
            <a:spLocks noGrp="1"/>
          </p:cNvSpPr>
          <p:nvPr>
            <p:ph type="sldNum" sz="quarter" idx="12"/>
          </p:nvPr>
        </p:nvSpPr>
        <p:spPr>
          <a:xfrm>
            <a:off x="4978400" y="6678227"/>
            <a:ext cx="2133600" cy="196850"/>
          </a:xfrm>
        </p:spPr>
        <p:txBody>
          <a:bodyPr/>
          <a:lstStyle/>
          <a:p>
            <a:fld id="{9C78B1D6-8B69-448B-B720-81701B3330F4}" type="slidenum">
              <a:rPr lang="en-US" smtClean="0"/>
              <a:pPr/>
              <a:t>‹#›</a:t>
            </a:fld>
            <a:endParaRPr lang="en-US" dirty="0"/>
          </a:p>
        </p:txBody>
      </p:sp>
      <p:sp>
        <p:nvSpPr>
          <p:cNvPr id="9" name="Title 1"/>
          <p:cNvSpPr>
            <a:spLocks noGrp="1"/>
          </p:cNvSpPr>
          <p:nvPr>
            <p:ph type="ctrTitle"/>
          </p:nvPr>
        </p:nvSpPr>
        <p:spPr>
          <a:xfrm>
            <a:off x="5402083" y="4443974"/>
            <a:ext cx="5577192" cy="743672"/>
          </a:xfrm>
        </p:spPr>
        <p:txBody>
          <a:bodyPr anchor="t" anchorCtr="0">
            <a:noAutofit/>
          </a:bodyPr>
          <a:lstStyle>
            <a:lvl1pPr algn="l">
              <a:defRPr sz="2600" b="1">
                <a:solidFill>
                  <a:schemeClr val="tx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13" name="Subtitle 2"/>
          <p:cNvSpPr>
            <a:spLocks noGrp="1"/>
          </p:cNvSpPr>
          <p:nvPr>
            <p:ph type="subTitle" idx="1"/>
          </p:nvPr>
        </p:nvSpPr>
        <p:spPr>
          <a:xfrm>
            <a:off x="5402083" y="5448432"/>
            <a:ext cx="5577192" cy="757094"/>
          </a:xfrm>
        </p:spPr>
        <p:txBody>
          <a:bodyPr anchor="t" anchorCtr="0">
            <a:noAutofit/>
          </a:bodyPr>
          <a:lstStyle>
            <a:lvl1pPr marL="0" indent="0" algn="l">
              <a:buNone/>
              <a:defRPr sz="2600" b="1">
                <a:solidFill>
                  <a:srgbClr val="608DB6"/>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Graphic 6">
            <a:extLst>
              <a:ext uri="{FF2B5EF4-FFF2-40B4-BE49-F238E27FC236}">
                <a16:creationId xmlns:a16="http://schemas.microsoft.com/office/drawing/2014/main" id="{37715930-B1C6-462B-9E8F-631A8271F1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448118" y="910871"/>
            <a:ext cx="3485121" cy="2660072"/>
          </a:xfrm>
          <a:prstGeom prst="rect">
            <a:avLst/>
          </a:prstGeom>
        </p:spPr>
      </p:pic>
    </p:spTree>
    <p:extLst>
      <p:ext uri="{BB962C8B-B14F-4D97-AF65-F5344CB8AC3E}">
        <p14:creationId xmlns:p14="http://schemas.microsoft.com/office/powerpoint/2010/main" val="4208041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DB1EFA3-D0F5-4206-B431-B8A6F5588500}"/>
              </a:ext>
            </a:extLst>
          </p:cNvPr>
          <p:cNvPicPr>
            <a:picLocks noChangeAspect="1"/>
          </p:cNvPicPr>
          <p:nvPr userDrawn="1"/>
        </p:nvPicPr>
        <p:blipFill>
          <a:blip r:embed="rId2"/>
          <a:stretch>
            <a:fillRect/>
          </a:stretch>
        </p:blipFill>
        <p:spPr>
          <a:xfrm>
            <a:off x="10517701" y="6449438"/>
            <a:ext cx="1348281" cy="353078"/>
          </a:xfrm>
          <a:prstGeom prst="rect">
            <a:avLst/>
          </a:prstGeom>
        </p:spPr>
      </p:pic>
      <p:pic>
        <p:nvPicPr>
          <p:cNvPr id="13" name="Graphic 7">
            <a:extLst>
              <a:ext uri="{FF2B5EF4-FFF2-40B4-BE49-F238E27FC236}">
                <a16:creationId xmlns:a16="http://schemas.microsoft.com/office/drawing/2014/main" id="{E205AA05-5FAE-4610-B4F4-544A8A69DBD3}"/>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9499" t="-2752" r="50500" b="27037"/>
          <a:stretch/>
        </p:blipFill>
        <p:spPr>
          <a:xfrm>
            <a:off x="5223765" y="451703"/>
            <a:ext cx="6955277" cy="6247961"/>
          </a:xfrm>
          <a:prstGeom prst="rect">
            <a:avLst/>
          </a:prstGeom>
        </p:spPr>
      </p:pic>
      <p:sp>
        <p:nvSpPr>
          <p:cNvPr id="2" name="Title 1"/>
          <p:cNvSpPr>
            <a:spLocks noGrp="1"/>
          </p:cNvSpPr>
          <p:nvPr>
            <p:ph type="title"/>
          </p:nvPr>
        </p:nvSpPr>
        <p:spPr>
          <a:xfrm>
            <a:off x="609600" y="100425"/>
            <a:ext cx="10972800" cy="590239"/>
          </a:xfrm>
        </p:spPr>
        <p:txBody>
          <a:bodyPr/>
          <a:lstStyle>
            <a:lvl1pPr>
              <a:defRPr sz="2800">
                <a:solidFill>
                  <a:srgbClr val="608DB6"/>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609599" y="826853"/>
            <a:ext cx="10972801" cy="511187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4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C78B1D6-8B69-448B-B720-81701B3330F4}" type="slidenum">
              <a:rPr lang="en-US" smtClean="0"/>
              <a:pPr/>
              <a:t>‹#›</a:t>
            </a:fld>
            <a:endParaRPr lang="en-US" dirty="0"/>
          </a:p>
        </p:txBody>
      </p:sp>
      <p:sp>
        <p:nvSpPr>
          <p:cNvPr id="5" name="Text Placeholder 4"/>
          <p:cNvSpPr>
            <a:spLocks noGrp="1"/>
          </p:cNvSpPr>
          <p:nvPr>
            <p:ph type="body" sz="quarter" idx="13"/>
          </p:nvPr>
        </p:nvSpPr>
        <p:spPr>
          <a:xfrm>
            <a:off x="609600" y="6041577"/>
            <a:ext cx="10972800" cy="368957"/>
          </a:xfrm>
          <a:ln>
            <a:solidFill>
              <a:schemeClr val="bg1">
                <a:lumMod val="85000"/>
              </a:schemeClr>
            </a:solidFill>
          </a:ln>
        </p:spPr>
        <p:txBody>
          <a:bodyPr anchor="ctr"/>
          <a:lstStyle>
            <a:lvl1pPr marL="0" indent="0" algn="ctr">
              <a:buNone/>
              <a:defRPr sz="1800">
                <a:solidFill>
                  <a:schemeClr val="bg1">
                    <a:lumMod val="50000"/>
                  </a:schemeClr>
                </a:solidFill>
              </a:defRPr>
            </a:lvl1pPr>
          </a:lstStyle>
          <a:p>
            <a:pPr lvl="0"/>
            <a:r>
              <a:rPr lang="en-US" dirty="0"/>
              <a:t>Edit Master text styles</a:t>
            </a:r>
          </a:p>
        </p:txBody>
      </p:sp>
      <p:sp>
        <p:nvSpPr>
          <p:cNvPr id="7" name="Rectangle 6"/>
          <p:cNvSpPr/>
          <p:nvPr userDrawn="1"/>
        </p:nvSpPr>
        <p:spPr>
          <a:xfrm>
            <a:off x="609600" y="6041577"/>
            <a:ext cx="10972801" cy="368957"/>
          </a:xfrm>
          <a:prstGeom prst="rect">
            <a:avLst/>
          </a:prstGeom>
          <a:no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711200" y="674448"/>
            <a:ext cx="10769600" cy="0"/>
          </a:xfrm>
          <a:prstGeom prst="line">
            <a:avLst/>
          </a:prstGeom>
          <a:ln>
            <a:solidFill>
              <a:schemeClr val="bg1">
                <a:lumMod val="85000"/>
              </a:schemeClr>
            </a:solidFill>
          </a:ln>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77302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6183201" y="818984"/>
            <a:ext cx="5399199" cy="5108584"/>
          </a:xfrm>
          <a:prstGeom prst="rect">
            <a:avLst/>
          </a:prstGeom>
        </p:spPr>
        <p:txBody>
          <a:bodyPr/>
          <a:lstStyle>
            <a:lvl1pPr>
              <a:defRPr sz="2400"/>
            </a:lvl1pPr>
            <a:lvl2pPr>
              <a:defRPr sz="2000"/>
            </a:lvl2pPr>
            <a:lvl3pPr>
              <a:defRPr sz="1800"/>
            </a:lvl3pPr>
            <a:lvl4pPr>
              <a:defRPr sz="1600"/>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4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2"/>
          </p:nvPr>
        </p:nvSpPr>
        <p:spPr>
          <a:xfrm>
            <a:off x="609600" y="830142"/>
            <a:ext cx="5399200" cy="5108584"/>
          </a:xfrm>
          <a:prstGeom prst="rect">
            <a:avLst/>
          </a:prstGeom>
        </p:spPr>
        <p:txBody>
          <a:bodyPr>
            <a:norm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6114A688-DBCC-4912-B95A-2A919CC92C17}"/>
              </a:ext>
            </a:extLst>
          </p:cNvPr>
          <p:cNvSpPr>
            <a:spLocks noGrp="1"/>
          </p:cNvSpPr>
          <p:nvPr>
            <p:ph type="sldNum" sz="quarter" idx="4"/>
          </p:nvPr>
        </p:nvSpPr>
        <p:spPr>
          <a:xfrm>
            <a:off x="4978400" y="6678227"/>
            <a:ext cx="2133600" cy="196850"/>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solidFill>
                <a:latin typeface="+mj-lt"/>
                <a:cs typeface="Arial" panose="020B0604020202020204" pitchFamily="34" charset="0"/>
              </a:defRPr>
            </a:lvl1pPr>
          </a:lstStyle>
          <a:p>
            <a:pPr>
              <a:defRPr/>
            </a:pPr>
            <a:fld id="{ACCE85CE-18C5-4F90-975B-C47AD42FB3A3}" type="slidenum">
              <a:rPr lang="en-US"/>
              <a:pPr>
                <a:defRPr/>
              </a:pPr>
              <a:t>‹#›</a:t>
            </a:fld>
            <a:endParaRPr lang="en-US" dirty="0"/>
          </a:p>
        </p:txBody>
      </p:sp>
      <p:cxnSp>
        <p:nvCxnSpPr>
          <p:cNvPr id="11" name="Straight Connector 10"/>
          <p:cNvCxnSpPr/>
          <p:nvPr userDrawn="1"/>
        </p:nvCxnSpPr>
        <p:spPr>
          <a:xfrm>
            <a:off x="711200" y="674448"/>
            <a:ext cx="10769600" cy="0"/>
          </a:xfrm>
          <a:prstGeom prst="line">
            <a:avLst/>
          </a:prstGeom>
          <a:ln>
            <a:solidFill>
              <a:schemeClr val="bg1">
                <a:lumMod val="85000"/>
              </a:schemeClr>
            </a:solidFill>
          </a:ln>
          <a:effectLst/>
        </p:spPr>
        <p:style>
          <a:lnRef idx="1">
            <a:schemeClr val="accent6"/>
          </a:lnRef>
          <a:fillRef idx="0">
            <a:schemeClr val="accent6"/>
          </a:fillRef>
          <a:effectRef idx="0">
            <a:schemeClr val="accent6"/>
          </a:effectRef>
          <a:fontRef idx="minor">
            <a:schemeClr val="tx1"/>
          </a:fontRef>
        </p:style>
      </p:cxnSp>
      <p:sp>
        <p:nvSpPr>
          <p:cNvPr id="14" name="Text Placeholder 4"/>
          <p:cNvSpPr>
            <a:spLocks noGrp="1"/>
          </p:cNvSpPr>
          <p:nvPr>
            <p:ph type="body" sz="quarter" idx="13"/>
          </p:nvPr>
        </p:nvSpPr>
        <p:spPr>
          <a:xfrm>
            <a:off x="609600" y="6041577"/>
            <a:ext cx="10972800" cy="368957"/>
          </a:xfrm>
          <a:ln>
            <a:solidFill>
              <a:schemeClr val="bg1">
                <a:lumMod val="85000"/>
              </a:schemeClr>
            </a:solidFill>
          </a:ln>
        </p:spPr>
        <p:txBody>
          <a:bodyPr anchor="ctr"/>
          <a:lstStyle>
            <a:lvl1pPr marL="0" indent="0" algn="ctr">
              <a:buNone/>
              <a:defRPr sz="1800">
                <a:solidFill>
                  <a:schemeClr val="bg1">
                    <a:lumMod val="50000"/>
                  </a:schemeClr>
                </a:solidFill>
              </a:defRPr>
            </a:lvl1pPr>
          </a:lstStyle>
          <a:p>
            <a:pPr lvl="0"/>
            <a:r>
              <a:rPr lang="en-US" dirty="0"/>
              <a:t>Edit Master text styles</a:t>
            </a:r>
          </a:p>
        </p:txBody>
      </p:sp>
      <p:sp>
        <p:nvSpPr>
          <p:cNvPr id="15" name="Rectangle 14"/>
          <p:cNvSpPr/>
          <p:nvPr userDrawn="1"/>
        </p:nvSpPr>
        <p:spPr>
          <a:xfrm>
            <a:off x="609600" y="6041577"/>
            <a:ext cx="10972801" cy="368957"/>
          </a:xfrm>
          <a:prstGeom prst="rect">
            <a:avLst/>
          </a:prstGeom>
          <a:no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title"/>
          </p:nvPr>
        </p:nvSpPr>
        <p:spPr>
          <a:xfrm>
            <a:off x="609600" y="100425"/>
            <a:ext cx="10972800" cy="590239"/>
          </a:xfrm>
        </p:spPr>
        <p:txBody>
          <a:bodyPr/>
          <a:lstStyle>
            <a:lvl1pPr>
              <a:defRPr sz="2800">
                <a:solidFill>
                  <a:srgbClr val="608DB6"/>
                </a:solidFill>
                <a:latin typeface="Arial" pitchFamily="34" charset="0"/>
                <a:cs typeface="Arial" pitchFamily="34" charset="0"/>
              </a:defRPr>
            </a:lvl1pPr>
          </a:lstStyle>
          <a:p>
            <a:r>
              <a:rPr lang="en-US" dirty="0"/>
              <a:t>Click to edit Master title style</a:t>
            </a:r>
          </a:p>
        </p:txBody>
      </p:sp>
      <p:pic>
        <p:nvPicPr>
          <p:cNvPr id="17" name="Picture 16">
            <a:extLst>
              <a:ext uri="{FF2B5EF4-FFF2-40B4-BE49-F238E27FC236}">
                <a16:creationId xmlns:a16="http://schemas.microsoft.com/office/drawing/2014/main" id="{DDB1EFA3-D0F5-4206-B431-B8A6F5588500}"/>
              </a:ext>
            </a:extLst>
          </p:cNvPr>
          <p:cNvPicPr>
            <a:picLocks noChangeAspect="1"/>
          </p:cNvPicPr>
          <p:nvPr userDrawn="1"/>
        </p:nvPicPr>
        <p:blipFill>
          <a:blip r:embed="rId2"/>
          <a:stretch>
            <a:fillRect/>
          </a:stretch>
        </p:blipFill>
        <p:spPr>
          <a:xfrm>
            <a:off x="10517701" y="6449438"/>
            <a:ext cx="1348281" cy="353078"/>
          </a:xfrm>
          <a:prstGeom prst="rect">
            <a:avLst/>
          </a:prstGeom>
        </p:spPr>
      </p:pic>
      <p:pic>
        <p:nvPicPr>
          <p:cNvPr id="18" name="Graphic 7">
            <a:extLst>
              <a:ext uri="{FF2B5EF4-FFF2-40B4-BE49-F238E27FC236}">
                <a16:creationId xmlns:a16="http://schemas.microsoft.com/office/drawing/2014/main" id="{E205AA05-5FAE-4610-B4F4-544A8A69DBD3}"/>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9499" t="-2752" r="50500" b="27037"/>
          <a:stretch/>
        </p:blipFill>
        <p:spPr>
          <a:xfrm>
            <a:off x="5223765" y="451703"/>
            <a:ext cx="6955277" cy="6247961"/>
          </a:xfrm>
          <a:prstGeom prst="rect">
            <a:avLst/>
          </a:prstGeom>
        </p:spPr>
      </p:pic>
    </p:spTree>
    <p:extLst>
      <p:ext uri="{BB962C8B-B14F-4D97-AF65-F5344CB8AC3E}">
        <p14:creationId xmlns:p14="http://schemas.microsoft.com/office/powerpoint/2010/main" val="2700917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14A688-DBCC-4912-B95A-2A919CC92C17}"/>
              </a:ext>
            </a:extLst>
          </p:cNvPr>
          <p:cNvSpPr>
            <a:spLocks noGrp="1"/>
          </p:cNvSpPr>
          <p:nvPr>
            <p:ph type="sldNum" sz="quarter" idx="4"/>
          </p:nvPr>
        </p:nvSpPr>
        <p:spPr>
          <a:xfrm>
            <a:off x="4978400" y="6678227"/>
            <a:ext cx="2133600" cy="196850"/>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solidFill>
                <a:latin typeface="+mj-lt"/>
                <a:cs typeface="Arial" panose="020B0604020202020204" pitchFamily="34" charset="0"/>
              </a:defRPr>
            </a:lvl1pPr>
          </a:lstStyle>
          <a:p>
            <a:pPr>
              <a:defRPr/>
            </a:pPr>
            <a:fld id="{ACCE85CE-18C5-4F90-975B-C47AD42FB3A3}" type="slidenum">
              <a:rPr lang="en-US"/>
              <a:pPr>
                <a:defRPr/>
              </a:pPr>
              <a:t>‹#›</a:t>
            </a:fld>
            <a:endParaRPr lang="en-US" dirty="0"/>
          </a:p>
        </p:txBody>
      </p:sp>
      <p:cxnSp>
        <p:nvCxnSpPr>
          <p:cNvPr id="14" name="Straight Connector 13"/>
          <p:cNvCxnSpPr/>
          <p:nvPr userDrawn="1"/>
        </p:nvCxnSpPr>
        <p:spPr>
          <a:xfrm>
            <a:off x="711200" y="674448"/>
            <a:ext cx="10769600" cy="0"/>
          </a:xfrm>
          <a:prstGeom prst="line">
            <a:avLst/>
          </a:prstGeom>
          <a:ln>
            <a:solidFill>
              <a:schemeClr val="bg1">
                <a:lumMod val="85000"/>
              </a:schemeClr>
            </a:solidFill>
          </a:ln>
          <a:effectLst/>
        </p:spPr>
        <p:style>
          <a:lnRef idx="1">
            <a:schemeClr val="accent6"/>
          </a:lnRef>
          <a:fillRef idx="0">
            <a:schemeClr val="accent6"/>
          </a:fillRef>
          <a:effectRef idx="0">
            <a:schemeClr val="accent6"/>
          </a:effectRef>
          <a:fontRef idx="minor">
            <a:schemeClr val="tx1"/>
          </a:fontRef>
        </p:style>
      </p:cxnSp>
      <p:sp>
        <p:nvSpPr>
          <p:cNvPr id="15" name="Text Placeholder 4"/>
          <p:cNvSpPr>
            <a:spLocks noGrp="1"/>
          </p:cNvSpPr>
          <p:nvPr>
            <p:ph type="body" sz="quarter" idx="13"/>
          </p:nvPr>
        </p:nvSpPr>
        <p:spPr>
          <a:xfrm>
            <a:off x="609600" y="6041577"/>
            <a:ext cx="10972800" cy="368957"/>
          </a:xfrm>
          <a:ln>
            <a:solidFill>
              <a:schemeClr val="bg1">
                <a:lumMod val="85000"/>
              </a:schemeClr>
            </a:solidFill>
          </a:ln>
        </p:spPr>
        <p:txBody>
          <a:bodyPr anchor="ctr"/>
          <a:lstStyle>
            <a:lvl1pPr marL="0" indent="0" algn="ctr">
              <a:buNone/>
              <a:defRPr sz="1800">
                <a:solidFill>
                  <a:schemeClr val="bg1">
                    <a:lumMod val="50000"/>
                  </a:schemeClr>
                </a:solidFill>
              </a:defRPr>
            </a:lvl1pPr>
          </a:lstStyle>
          <a:p>
            <a:pPr lvl="0"/>
            <a:r>
              <a:rPr lang="en-US" dirty="0"/>
              <a:t>Edit Master text styles</a:t>
            </a:r>
          </a:p>
        </p:txBody>
      </p:sp>
      <p:sp>
        <p:nvSpPr>
          <p:cNvPr id="16" name="Rectangle 15"/>
          <p:cNvSpPr/>
          <p:nvPr userDrawn="1"/>
        </p:nvSpPr>
        <p:spPr>
          <a:xfrm>
            <a:off x="609600" y="6041577"/>
            <a:ext cx="10972801" cy="368957"/>
          </a:xfrm>
          <a:prstGeom prst="rect">
            <a:avLst/>
          </a:prstGeom>
          <a:noFill/>
          <a:ln w="190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609600" y="100425"/>
            <a:ext cx="10972800" cy="590239"/>
          </a:xfrm>
        </p:spPr>
        <p:txBody>
          <a:bodyPr/>
          <a:lstStyle>
            <a:lvl1pPr>
              <a:defRPr sz="2800">
                <a:solidFill>
                  <a:srgbClr val="608DB6"/>
                </a:solidFill>
                <a:latin typeface="Arial" pitchFamily="34" charset="0"/>
                <a:cs typeface="Arial" pitchFamily="34" charset="0"/>
              </a:defRPr>
            </a:lvl1pPr>
          </a:lstStyle>
          <a:p>
            <a:r>
              <a:rPr lang="en-US" dirty="0"/>
              <a:t>Click to edit Master title style</a:t>
            </a:r>
          </a:p>
        </p:txBody>
      </p:sp>
      <p:pic>
        <p:nvPicPr>
          <p:cNvPr id="11" name="Picture 10">
            <a:extLst>
              <a:ext uri="{FF2B5EF4-FFF2-40B4-BE49-F238E27FC236}">
                <a16:creationId xmlns:a16="http://schemas.microsoft.com/office/drawing/2014/main" id="{DDB1EFA3-D0F5-4206-B431-B8A6F5588500}"/>
              </a:ext>
            </a:extLst>
          </p:cNvPr>
          <p:cNvPicPr>
            <a:picLocks noChangeAspect="1"/>
          </p:cNvPicPr>
          <p:nvPr userDrawn="1"/>
        </p:nvPicPr>
        <p:blipFill>
          <a:blip r:embed="rId2"/>
          <a:stretch>
            <a:fillRect/>
          </a:stretch>
        </p:blipFill>
        <p:spPr>
          <a:xfrm>
            <a:off x="10517701" y="6449438"/>
            <a:ext cx="1348281" cy="353078"/>
          </a:xfrm>
          <a:prstGeom prst="rect">
            <a:avLst/>
          </a:prstGeom>
        </p:spPr>
      </p:pic>
      <p:pic>
        <p:nvPicPr>
          <p:cNvPr id="17" name="Graphic 7">
            <a:extLst>
              <a:ext uri="{FF2B5EF4-FFF2-40B4-BE49-F238E27FC236}">
                <a16:creationId xmlns:a16="http://schemas.microsoft.com/office/drawing/2014/main" id="{E205AA05-5FAE-4610-B4F4-544A8A69DBD3}"/>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9499" t="-2752" r="50500" b="27037"/>
          <a:stretch/>
        </p:blipFill>
        <p:spPr>
          <a:xfrm>
            <a:off x="5223765" y="451703"/>
            <a:ext cx="6955277" cy="6247961"/>
          </a:xfrm>
          <a:prstGeom prst="rect">
            <a:avLst/>
          </a:prstGeom>
        </p:spPr>
      </p:pic>
    </p:spTree>
    <p:extLst>
      <p:ext uri="{BB962C8B-B14F-4D97-AF65-F5344CB8AC3E}">
        <p14:creationId xmlns:p14="http://schemas.microsoft.com/office/powerpoint/2010/main" val="430960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5" name="Content Placeholder 2"/>
          <p:cNvSpPr>
            <a:spLocks noGrp="1"/>
          </p:cNvSpPr>
          <p:nvPr>
            <p:ph sz="half" idx="1"/>
          </p:nvPr>
        </p:nvSpPr>
        <p:spPr>
          <a:xfrm>
            <a:off x="6183201" y="818984"/>
            <a:ext cx="5399199" cy="5108584"/>
          </a:xfrm>
          <a:prstGeom prst="rect">
            <a:avLst/>
          </a:prstGeom>
        </p:spPr>
        <p:txBody>
          <a:bodyPr/>
          <a:lstStyle>
            <a:lvl1pPr>
              <a:defRPr sz="2400"/>
            </a:lvl1pPr>
            <a:lvl2pPr>
              <a:defRPr sz="2000"/>
            </a:lvl2pPr>
            <a:lvl3pPr>
              <a:defRPr sz="1800"/>
            </a:lvl3pPr>
            <a:lvl4pPr>
              <a:defRPr sz="1600"/>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Char char="»"/>
              <a:tabLst/>
              <a:defRPr sz="14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3"/>
          <p:cNvSpPr>
            <a:spLocks noGrp="1"/>
          </p:cNvSpPr>
          <p:nvPr>
            <p:ph sz="half" idx="2"/>
          </p:nvPr>
        </p:nvSpPr>
        <p:spPr>
          <a:xfrm>
            <a:off x="609600" y="830142"/>
            <a:ext cx="5399200" cy="5108584"/>
          </a:xfrm>
          <a:prstGeom prst="rect">
            <a:avLst/>
          </a:prstGeom>
        </p:spPr>
        <p:txBody>
          <a:bodyPr>
            <a:normAutofit/>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6114A688-DBCC-4912-B95A-2A919CC92C17}"/>
              </a:ext>
            </a:extLst>
          </p:cNvPr>
          <p:cNvSpPr>
            <a:spLocks noGrp="1"/>
          </p:cNvSpPr>
          <p:nvPr>
            <p:ph type="sldNum" sz="quarter" idx="4"/>
          </p:nvPr>
        </p:nvSpPr>
        <p:spPr>
          <a:xfrm>
            <a:off x="4978400" y="6678227"/>
            <a:ext cx="2133600" cy="196850"/>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solidFill>
                <a:latin typeface="+mj-lt"/>
                <a:cs typeface="Arial" panose="020B0604020202020204" pitchFamily="34" charset="0"/>
              </a:defRPr>
            </a:lvl1pPr>
          </a:lstStyle>
          <a:p>
            <a:pPr>
              <a:defRPr/>
            </a:pPr>
            <a:fld id="{ACCE85CE-18C5-4F90-975B-C47AD42FB3A3}" type="slidenum">
              <a:rPr lang="en-US"/>
              <a:pPr>
                <a:defRPr/>
              </a:pPr>
              <a:t>‹#›</a:t>
            </a:fld>
            <a:endParaRPr lang="en-US" dirty="0"/>
          </a:p>
        </p:txBody>
      </p:sp>
      <p:cxnSp>
        <p:nvCxnSpPr>
          <p:cNvPr id="11" name="Straight Connector 10"/>
          <p:cNvCxnSpPr/>
          <p:nvPr userDrawn="1"/>
        </p:nvCxnSpPr>
        <p:spPr>
          <a:xfrm>
            <a:off x="711200" y="674448"/>
            <a:ext cx="10769600" cy="0"/>
          </a:xfrm>
          <a:prstGeom prst="line">
            <a:avLst/>
          </a:prstGeom>
          <a:ln>
            <a:solidFill>
              <a:schemeClr val="bg1">
                <a:lumMod val="85000"/>
              </a:schemeClr>
            </a:solidFill>
          </a:ln>
          <a:effectLst/>
        </p:spPr>
        <p:style>
          <a:lnRef idx="1">
            <a:schemeClr val="accent6"/>
          </a:lnRef>
          <a:fillRef idx="0">
            <a:schemeClr val="accent6"/>
          </a:fillRef>
          <a:effectRef idx="0">
            <a:schemeClr val="accent6"/>
          </a:effectRef>
          <a:fontRef idx="minor">
            <a:schemeClr val="tx1"/>
          </a:fontRef>
        </p:style>
      </p:cxnSp>
      <p:sp>
        <p:nvSpPr>
          <p:cNvPr id="16" name="Title 1"/>
          <p:cNvSpPr>
            <a:spLocks noGrp="1"/>
          </p:cNvSpPr>
          <p:nvPr>
            <p:ph type="title"/>
          </p:nvPr>
        </p:nvSpPr>
        <p:spPr>
          <a:xfrm>
            <a:off x="609600" y="100425"/>
            <a:ext cx="10972800" cy="590239"/>
          </a:xfrm>
        </p:spPr>
        <p:txBody>
          <a:bodyPr/>
          <a:lstStyle>
            <a:lvl1pPr>
              <a:defRPr sz="2800">
                <a:solidFill>
                  <a:srgbClr val="608DB6"/>
                </a:solidFill>
                <a:latin typeface="Arial" pitchFamily="34" charset="0"/>
                <a:cs typeface="Arial" pitchFamily="34" charset="0"/>
              </a:defRPr>
            </a:lvl1pPr>
          </a:lstStyle>
          <a:p>
            <a:r>
              <a:rPr lang="en-US" dirty="0"/>
              <a:t>Click to edit Master title style</a:t>
            </a:r>
          </a:p>
        </p:txBody>
      </p:sp>
      <p:pic>
        <p:nvPicPr>
          <p:cNvPr id="17" name="Picture 16">
            <a:extLst>
              <a:ext uri="{FF2B5EF4-FFF2-40B4-BE49-F238E27FC236}">
                <a16:creationId xmlns:a16="http://schemas.microsoft.com/office/drawing/2014/main" id="{DDB1EFA3-D0F5-4206-B431-B8A6F5588500}"/>
              </a:ext>
            </a:extLst>
          </p:cNvPr>
          <p:cNvPicPr>
            <a:picLocks noChangeAspect="1"/>
          </p:cNvPicPr>
          <p:nvPr userDrawn="1"/>
        </p:nvPicPr>
        <p:blipFill>
          <a:blip r:embed="rId2"/>
          <a:stretch>
            <a:fillRect/>
          </a:stretch>
        </p:blipFill>
        <p:spPr>
          <a:xfrm>
            <a:off x="10517701" y="6449438"/>
            <a:ext cx="1348281" cy="353078"/>
          </a:xfrm>
          <a:prstGeom prst="rect">
            <a:avLst/>
          </a:prstGeom>
        </p:spPr>
      </p:pic>
      <p:pic>
        <p:nvPicPr>
          <p:cNvPr id="18" name="Graphic 7">
            <a:extLst>
              <a:ext uri="{FF2B5EF4-FFF2-40B4-BE49-F238E27FC236}">
                <a16:creationId xmlns:a16="http://schemas.microsoft.com/office/drawing/2014/main" id="{E205AA05-5FAE-4610-B4F4-544A8A69DBD3}"/>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9499" t="-2752" r="50500" b="27037"/>
          <a:stretch/>
        </p:blipFill>
        <p:spPr>
          <a:xfrm>
            <a:off x="5223765" y="451703"/>
            <a:ext cx="6955277" cy="6247961"/>
          </a:xfrm>
          <a:prstGeom prst="rect">
            <a:avLst/>
          </a:prstGeom>
        </p:spPr>
      </p:pic>
    </p:spTree>
    <p:extLst>
      <p:ext uri="{BB962C8B-B14F-4D97-AF65-F5344CB8AC3E}">
        <p14:creationId xmlns:p14="http://schemas.microsoft.com/office/powerpoint/2010/main" val="373412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DB1EFA3-D0F5-4206-B431-B8A6F5588500}"/>
              </a:ext>
            </a:extLst>
          </p:cNvPr>
          <p:cNvPicPr>
            <a:picLocks noChangeAspect="1"/>
          </p:cNvPicPr>
          <p:nvPr userDrawn="1"/>
        </p:nvPicPr>
        <p:blipFill>
          <a:blip r:embed="rId2"/>
          <a:stretch>
            <a:fillRect/>
          </a:stretch>
        </p:blipFill>
        <p:spPr>
          <a:xfrm>
            <a:off x="10517701" y="6449438"/>
            <a:ext cx="1348281" cy="353078"/>
          </a:xfrm>
          <a:prstGeom prst="rect">
            <a:avLst/>
          </a:prstGeom>
        </p:spPr>
      </p:pic>
      <p:pic>
        <p:nvPicPr>
          <p:cNvPr id="13" name="Graphic 7">
            <a:extLst>
              <a:ext uri="{FF2B5EF4-FFF2-40B4-BE49-F238E27FC236}">
                <a16:creationId xmlns:a16="http://schemas.microsoft.com/office/drawing/2014/main" id="{E205AA05-5FAE-4610-B4F4-544A8A69DBD3}"/>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9499" t="-2752" r="50500" b="27037"/>
          <a:stretch/>
        </p:blipFill>
        <p:spPr>
          <a:xfrm>
            <a:off x="5223765" y="451703"/>
            <a:ext cx="6955277" cy="6247961"/>
          </a:xfrm>
          <a:prstGeom prst="rect">
            <a:avLst/>
          </a:prstGeom>
        </p:spPr>
      </p:pic>
      <p:sp>
        <p:nvSpPr>
          <p:cNvPr id="2" name="Title 1"/>
          <p:cNvSpPr>
            <a:spLocks noGrp="1"/>
          </p:cNvSpPr>
          <p:nvPr>
            <p:ph type="title"/>
          </p:nvPr>
        </p:nvSpPr>
        <p:spPr>
          <a:xfrm>
            <a:off x="609600" y="100425"/>
            <a:ext cx="10972800" cy="590239"/>
          </a:xfrm>
        </p:spPr>
        <p:txBody>
          <a:bodyPr/>
          <a:lstStyle>
            <a:lvl1pPr>
              <a:defRPr sz="2800">
                <a:solidFill>
                  <a:srgbClr val="608DB6"/>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609599" y="826853"/>
            <a:ext cx="10972801" cy="511187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4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9C78B1D6-8B69-448B-B720-81701B3330F4}" type="slidenum">
              <a:rPr lang="en-US" smtClean="0"/>
              <a:pPr/>
              <a:t>‹#›</a:t>
            </a:fld>
            <a:endParaRPr lang="en-US" dirty="0"/>
          </a:p>
        </p:txBody>
      </p:sp>
      <p:cxnSp>
        <p:nvCxnSpPr>
          <p:cNvPr id="10" name="Straight Connector 9"/>
          <p:cNvCxnSpPr/>
          <p:nvPr userDrawn="1"/>
        </p:nvCxnSpPr>
        <p:spPr>
          <a:xfrm>
            <a:off x="711200" y="674448"/>
            <a:ext cx="10769600" cy="0"/>
          </a:xfrm>
          <a:prstGeom prst="line">
            <a:avLst/>
          </a:prstGeom>
          <a:ln>
            <a:solidFill>
              <a:schemeClr val="bg1">
                <a:lumMod val="85000"/>
              </a:schemeClr>
            </a:solidFill>
          </a:ln>
          <a:effectLst/>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290132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14A688-DBCC-4912-B95A-2A919CC92C17}"/>
              </a:ext>
            </a:extLst>
          </p:cNvPr>
          <p:cNvSpPr>
            <a:spLocks noGrp="1"/>
          </p:cNvSpPr>
          <p:nvPr>
            <p:ph type="sldNum" sz="quarter" idx="4"/>
          </p:nvPr>
        </p:nvSpPr>
        <p:spPr>
          <a:xfrm>
            <a:off x="4978400" y="6678227"/>
            <a:ext cx="2133600" cy="196850"/>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solidFill>
                <a:latin typeface="+mj-lt"/>
                <a:cs typeface="Arial" panose="020B0604020202020204" pitchFamily="34" charset="0"/>
              </a:defRPr>
            </a:lvl1pPr>
          </a:lstStyle>
          <a:p>
            <a:pPr>
              <a:defRPr/>
            </a:pPr>
            <a:fld id="{ACCE85CE-18C5-4F90-975B-C47AD42FB3A3}" type="slidenum">
              <a:rPr lang="en-US"/>
              <a:pPr>
                <a:defRPr/>
              </a:pPr>
              <a:t>‹#›</a:t>
            </a:fld>
            <a:endParaRPr lang="en-US" dirty="0"/>
          </a:p>
        </p:txBody>
      </p:sp>
      <p:cxnSp>
        <p:nvCxnSpPr>
          <p:cNvPr id="14" name="Straight Connector 13"/>
          <p:cNvCxnSpPr/>
          <p:nvPr userDrawn="1"/>
        </p:nvCxnSpPr>
        <p:spPr>
          <a:xfrm>
            <a:off x="711200" y="674448"/>
            <a:ext cx="10769600" cy="0"/>
          </a:xfrm>
          <a:prstGeom prst="line">
            <a:avLst/>
          </a:prstGeom>
          <a:ln>
            <a:solidFill>
              <a:schemeClr val="bg1">
                <a:lumMod val="85000"/>
              </a:schemeClr>
            </a:solidFill>
          </a:ln>
          <a:effectLst/>
        </p:spPr>
        <p:style>
          <a:lnRef idx="1">
            <a:schemeClr val="accent6"/>
          </a:lnRef>
          <a:fillRef idx="0">
            <a:schemeClr val="accent6"/>
          </a:fillRef>
          <a:effectRef idx="0">
            <a:schemeClr val="accent6"/>
          </a:effectRef>
          <a:fontRef idx="minor">
            <a:schemeClr val="tx1"/>
          </a:fontRef>
        </p:style>
      </p:cxnSp>
      <p:sp>
        <p:nvSpPr>
          <p:cNvPr id="10" name="Title 1"/>
          <p:cNvSpPr>
            <a:spLocks noGrp="1"/>
          </p:cNvSpPr>
          <p:nvPr>
            <p:ph type="title"/>
          </p:nvPr>
        </p:nvSpPr>
        <p:spPr>
          <a:xfrm>
            <a:off x="609600" y="100425"/>
            <a:ext cx="10972800" cy="590239"/>
          </a:xfrm>
        </p:spPr>
        <p:txBody>
          <a:bodyPr/>
          <a:lstStyle>
            <a:lvl1pPr>
              <a:defRPr sz="2800">
                <a:solidFill>
                  <a:srgbClr val="608DB6"/>
                </a:solidFill>
                <a:latin typeface="Arial" pitchFamily="34" charset="0"/>
                <a:cs typeface="Arial" pitchFamily="34" charset="0"/>
              </a:defRPr>
            </a:lvl1pPr>
          </a:lstStyle>
          <a:p>
            <a:r>
              <a:rPr lang="en-US" dirty="0"/>
              <a:t>Click to edit Master title style</a:t>
            </a:r>
          </a:p>
        </p:txBody>
      </p:sp>
      <p:pic>
        <p:nvPicPr>
          <p:cNvPr id="11" name="Picture 10">
            <a:extLst>
              <a:ext uri="{FF2B5EF4-FFF2-40B4-BE49-F238E27FC236}">
                <a16:creationId xmlns:a16="http://schemas.microsoft.com/office/drawing/2014/main" id="{DDB1EFA3-D0F5-4206-B431-B8A6F5588500}"/>
              </a:ext>
            </a:extLst>
          </p:cNvPr>
          <p:cNvPicPr>
            <a:picLocks noChangeAspect="1"/>
          </p:cNvPicPr>
          <p:nvPr userDrawn="1"/>
        </p:nvPicPr>
        <p:blipFill>
          <a:blip r:embed="rId2"/>
          <a:stretch>
            <a:fillRect/>
          </a:stretch>
        </p:blipFill>
        <p:spPr>
          <a:xfrm>
            <a:off x="10517701" y="6449438"/>
            <a:ext cx="1348281" cy="353078"/>
          </a:xfrm>
          <a:prstGeom prst="rect">
            <a:avLst/>
          </a:prstGeom>
        </p:spPr>
      </p:pic>
      <p:pic>
        <p:nvPicPr>
          <p:cNvPr id="17" name="Graphic 7">
            <a:extLst>
              <a:ext uri="{FF2B5EF4-FFF2-40B4-BE49-F238E27FC236}">
                <a16:creationId xmlns:a16="http://schemas.microsoft.com/office/drawing/2014/main" id="{E205AA05-5FAE-4610-B4F4-544A8A69DBD3}"/>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9499" t="-2752" r="50500" b="27037"/>
          <a:stretch/>
        </p:blipFill>
        <p:spPr>
          <a:xfrm>
            <a:off x="5223765" y="451703"/>
            <a:ext cx="6955277" cy="6247961"/>
          </a:xfrm>
          <a:prstGeom prst="rect">
            <a:avLst/>
          </a:prstGeom>
        </p:spPr>
      </p:pic>
    </p:spTree>
    <p:extLst>
      <p:ext uri="{BB962C8B-B14F-4D97-AF65-F5344CB8AC3E}">
        <p14:creationId xmlns:p14="http://schemas.microsoft.com/office/powerpoint/2010/main" val="222073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6114A688-DBCC-4912-B95A-2A919CC92C17}"/>
              </a:ext>
            </a:extLst>
          </p:cNvPr>
          <p:cNvSpPr>
            <a:spLocks noGrp="1"/>
          </p:cNvSpPr>
          <p:nvPr>
            <p:ph type="sldNum" sz="quarter" idx="4"/>
          </p:nvPr>
        </p:nvSpPr>
        <p:spPr>
          <a:xfrm>
            <a:off x="4978400" y="6678227"/>
            <a:ext cx="2133600" cy="196850"/>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solidFill>
                <a:latin typeface="+mj-lt"/>
                <a:cs typeface="Arial" panose="020B0604020202020204" pitchFamily="34" charset="0"/>
              </a:defRPr>
            </a:lvl1pPr>
          </a:lstStyle>
          <a:p>
            <a:pPr>
              <a:defRPr/>
            </a:pPr>
            <a:fld id="{ACCE85CE-18C5-4F90-975B-C47AD42FB3A3}" type="slidenum">
              <a:rPr lang="en-US"/>
              <a:pPr>
                <a:defRPr/>
              </a:pPr>
              <a:t>‹#›</a:t>
            </a:fld>
            <a:endParaRPr lang="en-US" dirty="0"/>
          </a:p>
        </p:txBody>
      </p:sp>
      <p:sp>
        <p:nvSpPr>
          <p:cNvPr id="10" name="TextBox 9"/>
          <p:cNvSpPr txBox="1"/>
          <p:nvPr userDrawn="1"/>
        </p:nvSpPr>
        <p:spPr>
          <a:xfrm>
            <a:off x="4122568" y="6540322"/>
            <a:ext cx="3860800" cy="215444"/>
          </a:xfrm>
          <a:prstGeom prst="rect">
            <a:avLst/>
          </a:prstGeom>
          <a:noFill/>
        </p:spPr>
        <p:txBody>
          <a:bodyPr wrap="square" rtlCol="0">
            <a:spAutoFit/>
          </a:bodyPr>
          <a:lstStyle/>
          <a:p>
            <a:pPr algn="ctr"/>
            <a:r>
              <a:rPr lang="en-US" sz="800" dirty="0">
                <a:solidFill>
                  <a:schemeClr val="tx1"/>
                </a:solidFill>
                <a:latin typeface="Arial" panose="020B0604020202020204" pitchFamily="34" charset="0"/>
                <a:cs typeface="Arial" panose="020B0604020202020204" pitchFamily="34" charset="0"/>
              </a:rPr>
              <a:t>Confidential</a:t>
            </a:r>
          </a:p>
        </p:txBody>
      </p:sp>
      <p:pic>
        <p:nvPicPr>
          <p:cNvPr id="8" name="Picture 7">
            <a:extLst>
              <a:ext uri="{FF2B5EF4-FFF2-40B4-BE49-F238E27FC236}">
                <a16:creationId xmlns:a16="http://schemas.microsoft.com/office/drawing/2014/main" id="{CEF6619B-47F0-4277-820A-386B969852E1}"/>
              </a:ext>
            </a:extLst>
          </p:cNvPr>
          <p:cNvPicPr>
            <a:picLocks noChangeAspect="1"/>
          </p:cNvPicPr>
          <p:nvPr userDrawn="1"/>
        </p:nvPicPr>
        <p:blipFill>
          <a:blip r:embed="rId2"/>
          <a:stretch>
            <a:fillRect/>
          </a:stretch>
        </p:blipFill>
        <p:spPr>
          <a:xfrm>
            <a:off x="2470791" y="4270444"/>
            <a:ext cx="7250417" cy="1896838"/>
          </a:xfrm>
          <a:prstGeom prst="rect">
            <a:avLst/>
          </a:prstGeom>
        </p:spPr>
      </p:pic>
      <p:pic>
        <p:nvPicPr>
          <p:cNvPr id="12" name="Picture 11"/>
          <p:cNvPicPr>
            <a:picLocks noChangeAspect="1"/>
          </p:cNvPicPr>
          <p:nvPr userDrawn="1"/>
        </p:nvPicPr>
        <p:blipFill rotWithShape="1">
          <a:blip r:embed="rId3" cstate="print">
            <a:extLst>
              <a:ext uri="{28A0092B-C50C-407E-A947-70E740481C1C}">
                <a14:useLocalDpi xmlns:a14="http://schemas.microsoft.com/office/drawing/2010/main" val="0"/>
              </a:ext>
            </a:extLst>
          </a:blip>
          <a:srcRect l="1834" t="26547" r="2344" b="32572"/>
          <a:stretch/>
        </p:blipFill>
        <p:spPr>
          <a:xfrm>
            <a:off x="-1" y="0"/>
            <a:ext cx="12192000" cy="3745150"/>
          </a:xfrm>
          <a:prstGeom prst="rect">
            <a:avLst/>
          </a:prstGeom>
        </p:spPr>
      </p:pic>
    </p:spTree>
    <p:extLst>
      <p:ext uri="{BB962C8B-B14F-4D97-AF65-F5344CB8AC3E}">
        <p14:creationId xmlns:p14="http://schemas.microsoft.com/office/powerpoint/2010/main" val="3052618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609600" y="110153"/>
            <a:ext cx="11277600" cy="58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Text Placeholder 2"/>
          <p:cNvSpPr>
            <a:spLocks noGrp="1"/>
          </p:cNvSpPr>
          <p:nvPr>
            <p:ph type="body" idx="1"/>
          </p:nvPr>
        </p:nvSpPr>
        <p:spPr bwMode="auto">
          <a:xfrm>
            <a:off x="609601" y="828567"/>
            <a:ext cx="11076561" cy="4881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altLang="en-US" dirty="0"/>
          </a:p>
        </p:txBody>
      </p:sp>
      <p:sp>
        <p:nvSpPr>
          <p:cNvPr id="17" name="Slide Number Placeholder 5"/>
          <p:cNvSpPr>
            <a:spLocks noGrp="1"/>
          </p:cNvSpPr>
          <p:nvPr>
            <p:ph type="sldNum" sz="quarter" idx="4"/>
          </p:nvPr>
        </p:nvSpPr>
        <p:spPr>
          <a:xfrm>
            <a:off x="4978400" y="6678227"/>
            <a:ext cx="2133600" cy="196850"/>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solidFill>
                <a:latin typeface="+mj-lt"/>
                <a:cs typeface="Arial" panose="020B0604020202020204" pitchFamily="34" charset="0"/>
              </a:defRPr>
            </a:lvl1pPr>
          </a:lstStyle>
          <a:p>
            <a:pPr>
              <a:defRPr/>
            </a:pPr>
            <a:fld id="{ACCE85CE-18C5-4F90-975B-C47AD42FB3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95" r:id="rId1"/>
    <p:sldLayoutId id="2147484265" r:id="rId2"/>
    <p:sldLayoutId id="2147484266" r:id="rId3"/>
    <p:sldLayoutId id="2147484289" r:id="rId4"/>
    <p:sldLayoutId id="2147484302" r:id="rId5"/>
    <p:sldLayoutId id="2147484301" r:id="rId6"/>
    <p:sldLayoutId id="2147484300" r:id="rId7"/>
    <p:sldLayoutId id="2147484276" r:id="rId8"/>
  </p:sldLayoutIdLst>
  <p:hf hdr="0" ftr="0" dt="0"/>
  <p:txStyles>
    <p:titleStyle>
      <a:lvl1pPr algn="l" defTabSz="457200" rtl="0" eaLnBrk="0" fontAlgn="base" hangingPunct="0">
        <a:spcBef>
          <a:spcPct val="0"/>
        </a:spcBef>
        <a:spcAft>
          <a:spcPct val="0"/>
        </a:spcAft>
        <a:defRPr sz="2800" b="1" kern="1200">
          <a:solidFill>
            <a:srgbClr val="000000"/>
          </a:solidFill>
          <a:latin typeface="Arial"/>
          <a:ea typeface="+mj-ea"/>
          <a:cs typeface="Arial"/>
        </a:defRPr>
      </a:lvl1pPr>
      <a:lvl2pPr algn="l" defTabSz="457200" rtl="0" eaLnBrk="0" fontAlgn="base" hangingPunct="0">
        <a:spcBef>
          <a:spcPct val="0"/>
        </a:spcBef>
        <a:spcAft>
          <a:spcPct val="0"/>
        </a:spcAft>
        <a:defRPr sz="3200" b="1">
          <a:solidFill>
            <a:srgbClr val="000000"/>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200" b="1">
          <a:solidFill>
            <a:srgbClr val="000000"/>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200" b="1">
          <a:solidFill>
            <a:srgbClr val="000000"/>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200" b="1">
          <a:solidFill>
            <a:srgbClr val="000000"/>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200" b="1">
          <a:solidFill>
            <a:srgbClr val="000000"/>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200" b="1">
          <a:solidFill>
            <a:srgbClr val="000000"/>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200" b="1">
          <a:solidFill>
            <a:srgbClr val="000000"/>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200" b="1">
          <a:solidFill>
            <a:srgbClr val="000000"/>
          </a:solidFill>
          <a:latin typeface="Arial" panose="020B0604020202020204" pitchFamily="34" charset="0"/>
          <a:cs typeface="Arial" panose="020B060402020202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Arial"/>
          <a:ea typeface="+mn-ea"/>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a:ea typeface="+mn-ea"/>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a:ea typeface="+mn-ea"/>
          <a:cs typeface="Arial"/>
        </a:defRPr>
      </a:lvl3pPr>
      <a:lvl4pPr marL="16002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26" Type="http://schemas.openxmlformats.org/officeDocument/2006/relationships/image" Target="../media/image45.svg"/><Relationship Id="rId39" Type="http://schemas.openxmlformats.org/officeDocument/2006/relationships/image" Target="../media/image58.png"/><Relationship Id="rId3" Type="http://schemas.openxmlformats.org/officeDocument/2006/relationships/image" Target="../media/image22.png"/><Relationship Id="rId21" Type="http://schemas.openxmlformats.org/officeDocument/2006/relationships/image" Target="../media/image40.png"/><Relationship Id="rId34" Type="http://schemas.openxmlformats.org/officeDocument/2006/relationships/image" Target="../media/image53.svg"/><Relationship Id="rId42" Type="http://schemas.openxmlformats.org/officeDocument/2006/relationships/image" Target="../media/image61.sv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5" Type="http://schemas.openxmlformats.org/officeDocument/2006/relationships/image" Target="../media/image44.png"/><Relationship Id="rId33" Type="http://schemas.openxmlformats.org/officeDocument/2006/relationships/image" Target="../media/image52.png"/><Relationship Id="rId38" Type="http://schemas.openxmlformats.org/officeDocument/2006/relationships/image" Target="../media/image57.svg"/><Relationship Id="rId2" Type="http://schemas.openxmlformats.org/officeDocument/2006/relationships/notesSlide" Target="../notesSlides/notesSlide21.xml"/><Relationship Id="rId16" Type="http://schemas.openxmlformats.org/officeDocument/2006/relationships/image" Target="../media/image35.svg"/><Relationship Id="rId20" Type="http://schemas.openxmlformats.org/officeDocument/2006/relationships/image" Target="../media/image39.svg"/><Relationship Id="rId29" Type="http://schemas.openxmlformats.org/officeDocument/2006/relationships/image" Target="../media/image48.png"/><Relationship Id="rId41" Type="http://schemas.openxmlformats.org/officeDocument/2006/relationships/image" Target="../media/image60.png"/><Relationship Id="rId1" Type="http://schemas.openxmlformats.org/officeDocument/2006/relationships/slideLayout" Target="../slideLayouts/slideLayout4.xml"/><Relationship Id="rId6" Type="http://schemas.openxmlformats.org/officeDocument/2006/relationships/image" Target="../media/image25.svg"/><Relationship Id="rId11" Type="http://schemas.openxmlformats.org/officeDocument/2006/relationships/image" Target="../media/image30.png"/><Relationship Id="rId24" Type="http://schemas.openxmlformats.org/officeDocument/2006/relationships/image" Target="../media/image43.svg"/><Relationship Id="rId32" Type="http://schemas.openxmlformats.org/officeDocument/2006/relationships/image" Target="../media/image51.svg"/><Relationship Id="rId37" Type="http://schemas.openxmlformats.org/officeDocument/2006/relationships/image" Target="../media/image56.png"/><Relationship Id="rId40" Type="http://schemas.openxmlformats.org/officeDocument/2006/relationships/image" Target="../media/image59.sv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svg"/><Relationship Id="rId36" Type="http://schemas.openxmlformats.org/officeDocument/2006/relationships/image" Target="../media/image55.svg"/><Relationship Id="rId10" Type="http://schemas.openxmlformats.org/officeDocument/2006/relationships/image" Target="../media/image29.svg"/><Relationship Id="rId19" Type="http://schemas.openxmlformats.org/officeDocument/2006/relationships/image" Target="../media/image38.png"/><Relationship Id="rId31" Type="http://schemas.openxmlformats.org/officeDocument/2006/relationships/image" Target="../media/image50.pn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 Id="rId22" Type="http://schemas.openxmlformats.org/officeDocument/2006/relationships/image" Target="../media/image41.svg"/><Relationship Id="rId27" Type="http://schemas.openxmlformats.org/officeDocument/2006/relationships/image" Target="../media/image46.png"/><Relationship Id="rId30" Type="http://schemas.openxmlformats.org/officeDocument/2006/relationships/image" Target="../media/image49.svg"/><Relationship Id="rId35" Type="http://schemas.openxmlformats.org/officeDocument/2006/relationships/image" Target="../media/image54.png"/><Relationship Id="rId43" Type="http://schemas.openxmlformats.org/officeDocument/2006/relationships/image" Target="../media/image6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022A0A-5566-4333-8242-92284554E945}"/>
              </a:ext>
            </a:extLst>
          </p:cNvPr>
          <p:cNvSpPr txBox="1">
            <a:spLocks/>
          </p:cNvSpPr>
          <p:nvPr/>
        </p:nvSpPr>
        <p:spPr bwMode="auto">
          <a:xfrm>
            <a:off x="6363705" y="4443974"/>
            <a:ext cx="5267463" cy="74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l" defTabSz="457200" rtl="0" eaLnBrk="0" fontAlgn="base" hangingPunct="0">
              <a:spcBef>
                <a:spcPct val="0"/>
              </a:spcBef>
              <a:spcAft>
                <a:spcPct val="0"/>
              </a:spcAft>
              <a:defRPr sz="2600" b="1" kern="1200">
                <a:solidFill>
                  <a:schemeClr val="tx1"/>
                </a:solidFill>
                <a:latin typeface="Calibri Light" panose="020F0302020204030204" pitchFamily="34" charset="0"/>
                <a:ea typeface="+mj-ea"/>
                <a:cs typeface="Calibri Light" panose="020F0302020204030204" pitchFamily="34" charset="0"/>
              </a:defRPr>
            </a:lvl1pPr>
            <a:lvl2pPr algn="l" defTabSz="457200" rtl="0" eaLnBrk="0" fontAlgn="base" hangingPunct="0">
              <a:spcBef>
                <a:spcPct val="0"/>
              </a:spcBef>
              <a:spcAft>
                <a:spcPct val="0"/>
              </a:spcAft>
              <a:defRPr sz="3200" b="1">
                <a:solidFill>
                  <a:srgbClr val="000000"/>
                </a:solidFill>
                <a:latin typeface="Arial" panose="020B0604020202020204" pitchFamily="34" charset="0"/>
                <a:cs typeface="Arial" panose="020B0604020202020204" pitchFamily="34" charset="0"/>
              </a:defRPr>
            </a:lvl2pPr>
            <a:lvl3pPr algn="l" defTabSz="457200" rtl="0" eaLnBrk="0" fontAlgn="base" hangingPunct="0">
              <a:spcBef>
                <a:spcPct val="0"/>
              </a:spcBef>
              <a:spcAft>
                <a:spcPct val="0"/>
              </a:spcAft>
              <a:defRPr sz="3200" b="1">
                <a:solidFill>
                  <a:srgbClr val="000000"/>
                </a:solidFill>
                <a:latin typeface="Arial" panose="020B0604020202020204" pitchFamily="34" charset="0"/>
                <a:cs typeface="Arial" panose="020B0604020202020204" pitchFamily="34" charset="0"/>
              </a:defRPr>
            </a:lvl3pPr>
            <a:lvl4pPr algn="l" defTabSz="457200" rtl="0" eaLnBrk="0" fontAlgn="base" hangingPunct="0">
              <a:spcBef>
                <a:spcPct val="0"/>
              </a:spcBef>
              <a:spcAft>
                <a:spcPct val="0"/>
              </a:spcAft>
              <a:defRPr sz="3200" b="1">
                <a:solidFill>
                  <a:srgbClr val="000000"/>
                </a:solidFill>
                <a:latin typeface="Arial" panose="020B0604020202020204" pitchFamily="34" charset="0"/>
                <a:cs typeface="Arial" panose="020B0604020202020204" pitchFamily="34" charset="0"/>
              </a:defRPr>
            </a:lvl4pPr>
            <a:lvl5pPr algn="l" defTabSz="457200" rtl="0" eaLnBrk="0" fontAlgn="base" hangingPunct="0">
              <a:spcBef>
                <a:spcPct val="0"/>
              </a:spcBef>
              <a:spcAft>
                <a:spcPct val="0"/>
              </a:spcAft>
              <a:defRPr sz="3200" b="1">
                <a:solidFill>
                  <a:srgbClr val="000000"/>
                </a:solidFill>
                <a:latin typeface="Arial" panose="020B0604020202020204" pitchFamily="34" charset="0"/>
                <a:cs typeface="Arial" panose="020B0604020202020204" pitchFamily="34" charset="0"/>
              </a:defRPr>
            </a:lvl5pPr>
            <a:lvl6pPr marL="457200" algn="l" defTabSz="457200" rtl="0" fontAlgn="base">
              <a:spcBef>
                <a:spcPct val="0"/>
              </a:spcBef>
              <a:spcAft>
                <a:spcPct val="0"/>
              </a:spcAft>
              <a:defRPr sz="3200" b="1">
                <a:solidFill>
                  <a:srgbClr val="000000"/>
                </a:solidFill>
                <a:latin typeface="Arial" panose="020B0604020202020204" pitchFamily="34" charset="0"/>
                <a:cs typeface="Arial" panose="020B0604020202020204" pitchFamily="34" charset="0"/>
              </a:defRPr>
            </a:lvl6pPr>
            <a:lvl7pPr marL="914400" algn="l" defTabSz="457200" rtl="0" fontAlgn="base">
              <a:spcBef>
                <a:spcPct val="0"/>
              </a:spcBef>
              <a:spcAft>
                <a:spcPct val="0"/>
              </a:spcAft>
              <a:defRPr sz="3200" b="1">
                <a:solidFill>
                  <a:srgbClr val="000000"/>
                </a:solidFill>
                <a:latin typeface="Arial" panose="020B0604020202020204" pitchFamily="34" charset="0"/>
                <a:cs typeface="Arial" panose="020B0604020202020204" pitchFamily="34" charset="0"/>
              </a:defRPr>
            </a:lvl7pPr>
            <a:lvl8pPr marL="1371600" algn="l" defTabSz="457200" rtl="0" fontAlgn="base">
              <a:spcBef>
                <a:spcPct val="0"/>
              </a:spcBef>
              <a:spcAft>
                <a:spcPct val="0"/>
              </a:spcAft>
              <a:defRPr sz="3200" b="1">
                <a:solidFill>
                  <a:srgbClr val="000000"/>
                </a:solidFill>
                <a:latin typeface="Arial" panose="020B0604020202020204" pitchFamily="34" charset="0"/>
                <a:cs typeface="Arial" panose="020B0604020202020204" pitchFamily="34" charset="0"/>
              </a:defRPr>
            </a:lvl8pPr>
            <a:lvl9pPr marL="1828800" algn="l" defTabSz="457200" rtl="0" fontAlgn="base">
              <a:spcBef>
                <a:spcPct val="0"/>
              </a:spcBef>
              <a:spcAft>
                <a:spcPct val="0"/>
              </a:spcAft>
              <a:defRPr sz="3200" b="1">
                <a:solidFill>
                  <a:srgbClr val="000000"/>
                </a:solidFill>
                <a:latin typeface="Arial" panose="020B0604020202020204" pitchFamily="34" charset="0"/>
                <a:cs typeface="Arial" panose="020B0604020202020204" pitchFamily="34" charset="0"/>
              </a:defRPr>
            </a:lvl9pPr>
          </a:lstStyle>
          <a:p>
            <a:r>
              <a:rPr lang="en-US" sz="2400" dirty="0">
                <a:solidFill>
                  <a:schemeClr val="bg1"/>
                </a:solidFill>
              </a:rPr>
              <a:t>Baird 2021 Global Industrial Conference</a:t>
            </a:r>
          </a:p>
          <a:p>
            <a:endParaRPr lang="en-US" sz="2400" dirty="0">
              <a:solidFill>
                <a:schemeClr val="bg1"/>
              </a:solidFill>
            </a:endParaRPr>
          </a:p>
          <a:p>
            <a:r>
              <a:rPr lang="en-US" sz="2400" dirty="0">
                <a:solidFill>
                  <a:schemeClr val="bg1"/>
                </a:solidFill>
              </a:rPr>
              <a:t>November 10, 2021</a:t>
            </a:r>
          </a:p>
          <a:p>
            <a:endParaRPr lang="en-US" sz="2400" dirty="0">
              <a:solidFill>
                <a:schemeClr val="bg1"/>
              </a:solidFill>
            </a:endParaRPr>
          </a:p>
          <a:p>
            <a:endParaRPr lang="en-US" sz="2400" dirty="0">
              <a:solidFill>
                <a:schemeClr val="bg1"/>
              </a:solidFill>
            </a:endParaRPr>
          </a:p>
        </p:txBody>
      </p:sp>
      <p:sp>
        <p:nvSpPr>
          <p:cNvPr id="3" name="Slide Number Placeholder 2"/>
          <p:cNvSpPr>
            <a:spLocks noGrp="1"/>
          </p:cNvSpPr>
          <p:nvPr>
            <p:ph type="sldNum" sz="quarter" idx="12"/>
          </p:nvPr>
        </p:nvSpPr>
        <p:spPr/>
        <p:txBody>
          <a:bodyPr/>
          <a:lstStyle/>
          <a:p>
            <a:fld id="{9C78B1D6-8B69-448B-B720-81701B3330F4}" type="slidenum">
              <a:rPr lang="en-US" smtClean="0"/>
              <a:pPr/>
              <a:t>1</a:t>
            </a:fld>
            <a:endParaRPr lang="en-US" dirty="0"/>
          </a:p>
        </p:txBody>
      </p:sp>
    </p:spTree>
    <p:extLst>
      <p:ext uri="{BB962C8B-B14F-4D97-AF65-F5344CB8AC3E}">
        <p14:creationId xmlns:p14="http://schemas.microsoft.com/office/powerpoint/2010/main" val="3154989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EE8A46-DB01-4553-BD48-F45DD3C2159B}"/>
              </a:ext>
            </a:extLst>
          </p:cNvPr>
          <p:cNvSpPr>
            <a:spLocks noGrp="1"/>
          </p:cNvSpPr>
          <p:nvPr>
            <p:ph type="title"/>
          </p:nvPr>
        </p:nvSpPr>
        <p:spPr/>
        <p:txBody>
          <a:bodyPr/>
          <a:lstStyle/>
          <a:p>
            <a:r>
              <a:rPr lang="en-US" dirty="0"/>
              <a:t>COVID-19 Pandemic Response Update</a:t>
            </a:r>
          </a:p>
        </p:txBody>
      </p:sp>
      <p:sp>
        <p:nvSpPr>
          <p:cNvPr id="2" name="Content Placeholder 1">
            <a:extLst>
              <a:ext uri="{FF2B5EF4-FFF2-40B4-BE49-F238E27FC236}">
                <a16:creationId xmlns:a16="http://schemas.microsoft.com/office/drawing/2014/main" id="{BDD9699E-FA8F-4998-83E9-84CCCF8A9DE4}"/>
              </a:ext>
            </a:extLst>
          </p:cNvPr>
          <p:cNvSpPr>
            <a:spLocks noGrp="1"/>
          </p:cNvSpPr>
          <p:nvPr>
            <p:ph idx="1"/>
          </p:nvPr>
        </p:nvSpPr>
        <p:spPr>
          <a:xfrm>
            <a:off x="609599" y="826853"/>
            <a:ext cx="10972801" cy="5111873"/>
          </a:xfrm>
        </p:spPr>
        <p:txBody>
          <a:bodyPr/>
          <a:lstStyle/>
          <a:p>
            <a:pPr defTabSz="914400" eaLnBrk="1" fontAlgn="auto" hangingPunct="1">
              <a:spcAft>
                <a:spcPts val="0"/>
              </a:spcAft>
              <a:defRPr/>
            </a:pPr>
            <a:r>
              <a:rPr lang="en-US" sz="2000" dirty="0">
                <a:solidFill>
                  <a:sysClr val="windowText" lastClr="000000"/>
                </a:solidFill>
              </a:rPr>
              <a:t>Sixteen months into the pandemic, our focus remains on employee safety first, keeping our manufacturing sites operational, and satisfying customer needs. To date; </a:t>
            </a:r>
          </a:p>
          <a:p>
            <a:pPr lvl="1" defTabSz="914400" eaLnBrk="1" fontAlgn="auto" hangingPunct="1">
              <a:spcAft>
                <a:spcPts val="0"/>
              </a:spcAft>
              <a:defRPr/>
            </a:pPr>
            <a:r>
              <a:rPr lang="en-US" sz="1600" dirty="0">
                <a:solidFill>
                  <a:sysClr val="windowText" lastClr="000000"/>
                </a:solidFill>
              </a:rPr>
              <a:t>all of our manufacturing sites are operating at near normal conditions,</a:t>
            </a:r>
          </a:p>
          <a:p>
            <a:pPr lvl="1" defTabSz="914400" eaLnBrk="1" fontAlgn="auto" hangingPunct="1">
              <a:spcAft>
                <a:spcPts val="0"/>
              </a:spcAft>
              <a:defRPr/>
            </a:pPr>
            <a:r>
              <a:rPr lang="en-US" sz="1600" dirty="0">
                <a:solidFill>
                  <a:sysClr val="windowText" lastClr="000000"/>
                </a:solidFill>
              </a:rPr>
              <a:t>our research and development teams continue to advance our innovation efforts in our laboratories,</a:t>
            </a:r>
          </a:p>
          <a:p>
            <a:pPr lvl="1" defTabSz="914400" eaLnBrk="1" fontAlgn="auto" hangingPunct="1">
              <a:spcAft>
                <a:spcPts val="0"/>
              </a:spcAft>
              <a:defRPr/>
            </a:pPr>
            <a:r>
              <a:rPr lang="en-US" sz="1600" dirty="0">
                <a:solidFill>
                  <a:sysClr val="windowText" lastClr="000000"/>
                </a:solidFill>
              </a:rPr>
              <a:t>and our historical full-time office-based employees are effectively carrying on their responsibilities and functions in a hybrid office/remote manner</a:t>
            </a:r>
          </a:p>
          <a:p>
            <a:pPr marL="0" indent="0" defTabSz="914400" eaLnBrk="1" fontAlgn="auto" hangingPunct="1">
              <a:spcAft>
                <a:spcPts val="0"/>
              </a:spcAft>
              <a:buNone/>
              <a:defRPr/>
            </a:pPr>
            <a:endParaRPr lang="en-US" sz="800" dirty="0">
              <a:solidFill>
                <a:sysClr val="windowText" lastClr="000000"/>
              </a:solidFill>
            </a:endParaRPr>
          </a:p>
          <a:p>
            <a:pPr defTabSz="914400" eaLnBrk="1" fontAlgn="auto" hangingPunct="1">
              <a:spcAft>
                <a:spcPts val="0"/>
              </a:spcAft>
              <a:defRPr/>
            </a:pPr>
            <a:r>
              <a:rPr lang="en-US" sz="2000" dirty="0">
                <a:solidFill>
                  <a:sysClr val="windowText" lastClr="000000"/>
                </a:solidFill>
              </a:rPr>
              <a:t>Sales challenged during the pandemic by weaker demand in food services and medical device sterilization are starting to slowly return to more normal levels</a:t>
            </a:r>
          </a:p>
          <a:p>
            <a:pPr defTabSz="914400" eaLnBrk="1" fontAlgn="auto" hangingPunct="1">
              <a:spcAft>
                <a:spcPts val="0"/>
              </a:spcAft>
              <a:defRPr/>
            </a:pPr>
            <a:endParaRPr lang="en-US" sz="800" dirty="0">
              <a:solidFill>
                <a:sysClr val="windowText" lastClr="000000"/>
              </a:solidFill>
            </a:endParaRPr>
          </a:p>
          <a:p>
            <a:pPr defTabSz="914400" eaLnBrk="1" fontAlgn="auto" hangingPunct="1">
              <a:spcAft>
                <a:spcPts val="0"/>
              </a:spcAft>
              <a:defRPr/>
            </a:pPr>
            <a:r>
              <a:rPr lang="en-US" sz="2000" dirty="0">
                <a:solidFill>
                  <a:sysClr val="windowText" lastClr="000000"/>
                </a:solidFill>
              </a:rPr>
              <a:t>Demand favorably impacted by changes in consumer behaviors during the pandemic; retail food products, pet food, functional technologies aiding food preservation needs, and immunity strengthening minerals and nutrients, have remained relatively strong</a:t>
            </a:r>
          </a:p>
          <a:p>
            <a:pPr marL="457200" lvl="1" indent="0" defTabSz="914400" eaLnBrk="1" fontAlgn="auto" hangingPunct="1">
              <a:spcAft>
                <a:spcPts val="0"/>
              </a:spcAft>
              <a:buNone/>
              <a:defRPr/>
            </a:pPr>
            <a:endParaRPr lang="en-US" sz="800" dirty="0">
              <a:solidFill>
                <a:sysClr val="windowText" lastClr="000000"/>
              </a:solidFill>
            </a:endParaRPr>
          </a:p>
          <a:p>
            <a:pPr defTabSz="914400" eaLnBrk="1" fontAlgn="auto" hangingPunct="1">
              <a:spcAft>
                <a:spcPts val="0"/>
              </a:spcAft>
              <a:defRPr/>
            </a:pPr>
            <a:r>
              <a:rPr lang="en-US" sz="2000" dirty="0">
                <a:solidFill>
                  <a:sysClr val="windowText" lastClr="000000"/>
                </a:solidFill>
              </a:rPr>
              <a:t>Raw material costs and availability as well as supply chain and logistics disruptions are increasingly, and significantly, impacting costs as we manage through the global macroeconomic uncertainties</a:t>
            </a:r>
          </a:p>
          <a:p>
            <a:endParaRPr lang="en-US" sz="2000" dirty="0"/>
          </a:p>
        </p:txBody>
      </p:sp>
      <p:sp>
        <p:nvSpPr>
          <p:cNvPr id="4" name="Slide Number Placeholder 3"/>
          <p:cNvSpPr>
            <a:spLocks noGrp="1"/>
          </p:cNvSpPr>
          <p:nvPr>
            <p:ph type="sldNum" sz="quarter" idx="12"/>
          </p:nvPr>
        </p:nvSpPr>
        <p:spPr/>
        <p:txBody>
          <a:bodyPr/>
          <a:lstStyle/>
          <a:p>
            <a:pPr>
              <a:defRPr/>
            </a:pPr>
            <a:fld id="{ACCE85CE-18C5-4F90-975B-C47AD42FB3A3}" type="slidenum">
              <a:rPr lang="en-US" smtClean="0"/>
              <a:pPr>
                <a:defRPr/>
              </a:pPr>
              <a:t>10</a:t>
            </a:fld>
            <a:endParaRPr lang="en-US" dirty="0"/>
          </a:p>
        </p:txBody>
      </p:sp>
      <p:sp>
        <p:nvSpPr>
          <p:cNvPr id="6" name="Text Placeholder 5">
            <a:extLst>
              <a:ext uri="{FF2B5EF4-FFF2-40B4-BE49-F238E27FC236}">
                <a16:creationId xmlns:a16="http://schemas.microsoft.com/office/drawing/2014/main" id="{DF0687B9-5E97-49BF-810A-F25BFCD7BD6B}"/>
              </a:ext>
            </a:extLst>
          </p:cNvPr>
          <p:cNvSpPr>
            <a:spLocks noGrp="1"/>
          </p:cNvSpPr>
          <p:nvPr>
            <p:ph type="body" sz="quarter" idx="13"/>
          </p:nvPr>
        </p:nvSpPr>
        <p:spPr/>
        <p:txBody>
          <a:bodyPr/>
          <a:lstStyle/>
          <a:p>
            <a:r>
              <a:rPr lang="en-US" dirty="0"/>
              <a:t>COVID-19 Pandemic Still Having An Impact</a:t>
            </a:r>
          </a:p>
        </p:txBody>
      </p:sp>
    </p:spTree>
    <p:extLst>
      <p:ext uri="{BB962C8B-B14F-4D97-AF65-F5344CB8AC3E}">
        <p14:creationId xmlns:p14="http://schemas.microsoft.com/office/powerpoint/2010/main" val="2001382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a:t>Post pandemic market dynamics will largely recover to pre-pandemic outlook, but we remain cautious</a:t>
            </a:r>
          </a:p>
        </p:txBody>
      </p:sp>
      <p:sp>
        <p:nvSpPr>
          <p:cNvPr id="2" name="Title 1"/>
          <p:cNvSpPr>
            <a:spLocks noGrp="1"/>
          </p:cNvSpPr>
          <p:nvPr>
            <p:ph type="title"/>
          </p:nvPr>
        </p:nvSpPr>
        <p:spPr>
          <a:xfrm>
            <a:off x="609600" y="100425"/>
            <a:ext cx="11339384" cy="590239"/>
          </a:xfrm>
        </p:spPr>
        <p:txBody>
          <a:bodyPr/>
          <a:lstStyle/>
          <a:p>
            <a:r>
              <a:rPr lang="en-US" dirty="0"/>
              <a:t>Market Outlook – Pre, During, Post Covid-19 Pandemic</a:t>
            </a:r>
          </a:p>
        </p:txBody>
      </p:sp>
      <p:graphicFrame>
        <p:nvGraphicFramePr>
          <p:cNvPr id="6" name="Content Placeholder 5"/>
          <p:cNvGraphicFramePr>
            <a:graphicFrameLocks noGrp="1"/>
          </p:cNvGraphicFramePr>
          <p:nvPr>
            <p:ph idx="4294967295"/>
          </p:nvPr>
        </p:nvGraphicFramePr>
        <p:xfrm>
          <a:off x="609600" y="1211753"/>
          <a:ext cx="10983020" cy="4655820"/>
        </p:xfrm>
        <a:graphic>
          <a:graphicData uri="http://schemas.openxmlformats.org/drawingml/2006/table">
            <a:tbl>
              <a:tblPr firstRow="1" bandRow="1">
                <a:tableStyleId>{5C22544A-7EE6-4342-B048-85BDC9FD1C3A}</a:tableStyleId>
              </a:tblPr>
              <a:tblGrid>
                <a:gridCol w="1775687">
                  <a:extLst>
                    <a:ext uri="{9D8B030D-6E8A-4147-A177-3AD203B41FA5}">
                      <a16:colId xmlns:a16="http://schemas.microsoft.com/office/drawing/2014/main" val="2278125659"/>
                    </a:ext>
                  </a:extLst>
                </a:gridCol>
                <a:gridCol w="2358477">
                  <a:extLst>
                    <a:ext uri="{9D8B030D-6E8A-4147-A177-3AD203B41FA5}">
                      <a16:colId xmlns:a16="http://schemas.microsoft.com/office/drawing/2014/main" val="2910074121"/>
                    </a:ext>
                  </a:extLst>
                </a:gridCol>
                <a:gridCol w="914400">
                  <a:extLst>
                    <a:ext uri="{9D8B030D-6E8A-4147-A177-3AD203B41FA5}">
                      <a16:colId xmlns:a16="http://schemas.microsoft.com/office/drawing/2014/main" val="351125404"/>
                    </a:ext>
                  </a:extLst>
                </a:gridCol>
                <a:gridCol w="914400">
                  <a:extLst>
                    <a:ext uri="{9D8B030D-6E8A-4147-A177-3AD203B41FA5}">
                      <a16:colId xmlns:a16="http://schemas.microsoft.com/office/drawing/2014/main" val="2990567568"/>
                    </a:ext>
                  </a:extLst>
                </a:gridCol>
                <a:gridCol w="914400">
                  <a:extLst>
                    <a:ext uri="{9D8B030D-6E8A-4147-A177-3AD203B41FA5}">
                      <a16:colId xmlns:a16="http://schemas.microsoft.com/office/drawing/2014/main" val="1598359105"/>
                    </a:ext>
                  </a:extLst>
                </a:gridCol>
                <a:gridCol w="4105656">
                  <a:extLst>
                    <a:ext uri="{9D8B030D-6E8A-4147-A177-3AD203B41FA5}">
                      <a16:colId xmlns:a16="http://schemas.microsoft.com/office/drawing/2014/main" val="2829180644"/>
                    </a:ext>
                  </a:extLst>
                </a:gridCol>
              </a:tblGrid>
              <a:tr h="280287">
                <a:tc>
                  <a:txBody>
                    <a:bodyPr/>
                    <a:lstStyle/>
                    <a:p>
                      <a:pPr algn="ctr"/>
                      <a:endParaRPr lang="en-US" sz="1400" dirty="0"/>
                    </a:p>
                  </a:txBody>
                  <a:tcPr marL="68580" marR="68580" marT="34290" marB="34290"/>
                </a:tc>
                <a:tc>
                  <a:txBody>
                    <a:bodyPr/>
                    <a:lstStyle/>
                    <a:p>
                      <a:pPr algn="ctr"/>
                      <a:r>
                        <a:rPr lang="en-US" sz="1400" dirty="0"/>
                        <a:t>External</a:t>
                      </a:r>
                      <a:r>
                        <a:rPr lang="en-US" sz="1400" baseline="0" dirty="0"/>
                        <a:t> Metrics</a:t>
                      </a:r>
                    </a:p>
                    <a:p>
                      <a:pPr algn="ctr"/>
                      <a:endParaRPr lang="en-US" sz="1400" dirty="0"/>
                    </a:p>
                  </a:txBody>
                  <a:tcPr marL="68580" marR="68580" marT="34290" marB="34290"/>
                </a:tc>
                <a:tc>
                  <a:txBody>
                    <a:bodyPr/>
                    <a:lstStyle/>
                    <a:p>
                      <a:pPr algn="ctr"/>
                      <a:r>
                        <a:rPr lang="en-US" sz="1400" dirty="0"/>
                        <a:t>Pre</a:t>
                      </a:r>
                    </a:p>
                    <a:p>
                      <a:pPr algn="ctr"/>
                      <a:r>
                        <a:rPr lang="en-US" sz="1400" dirty="0"/>
                        <a:t>Pandemic</a:t>
                      </a:r>
                    </a:p>
                  </a:txBody>
                  <a:tcPr marL="68580" marR="68580" marT="34290" marB="34290"/>
                </a:tc>
                <a:tc>
                  <a:txBody>
                    <a:bodyPr/>
                    <a:lstStyle/>
                    <a:p>
                      <a:pPr algn="ctr"/>
                      <a:r>
                        <a:rPr lang="en-US" sz="1400" dirty="0"/>
                        <a:t>During</a:t>
                      </a:r>
                    </a:p>
                    <a:p>
                      <a:pPr algn="ctr"/>
                      <a:r>
                        <a:rPr lang="en-US" sz="1400" dirty="0"/>
                        <a:t>Pandemic</a:t>
                      </a:r>
                    </a:p>
                  </a:txBody>
                  <a:tcPr marL="68580" marR="68580" marT="34290" marB="34290"/>
                </a:tc>
                <a:tc>
                  <a:txBody>
                    <a:bodyPr/>
                    <a:lstStyle/>
                    <a:p>
                      <a:pPr algn="ctr"/>
                      <a:r>
                        <a:rPr lang="en-US" sz="1400" dirty="0"/>
                        <a:t>Post</a:t>
                      </a:r>
                    </a:p>
                    <a:p>
                      <a:pPr algn="ctr"/>
                      <a:r>
                        <a:rPr lang="en-US" sz="1400" dirty="0"/>
                        <a:t>Pandemic</a:t>
                      </a:r>
                    </a:p>
                  </a:txBody>
                  <a:tcPr marL="68580" marR="68580" marT="34290" marB="34290"/>
                </a:tc>
                <a:tc>
                  <a:txBody>
                    <a:bodyPr/>
                    <a:lstStyle/>
                    <a:p>
                      <a:pPr algn="ctr"/>
                      <a:r>
                        <a:rPr lang="en-US" sz="1400" dirty="0"/>
                        <a:t>Comments</a:t>
                      </a:r>
                    </a:p>
                  </a:txBody>
                  <a:tcPr marL="68580" marR="68580" marT="34290" marB="34290"/>
                </a:tc>
                <a:extLst>
                  <a:ext uri="{0D108BD9-81ED-4DB2-BD59-A6C34878D82A}">
                    <a16:rowId xmlns:a16="http://schemas.microsoft.com/office/drawing/2014/main" val="3735174405"/>
                  </a:ext>
                </a:extLst>
              </a:tr>
              <a:tr h="594360">
                <a:tc>
                  <a:txBody>
                    <a:bodyPr/>
                    <a:lstStyle/>
                    <a:p>
                      <a:r>
                        <a:rPr lang="en-US" sz="1400" dirty="0">
                          <a:latin typeface=" arial"/>
                        </a:rPr>
                        <a:t>Food and Beverage</a:t>
                      </a:r>
                    </a:p>
                  </a:txBody>
                  <a:tcPr marL="68580" marR="68580" marT="34290" marB="34290"/>
                </a:tc>
                <a:tc>
                  <a:txBody>
                    <a:bodyPr/>
                    <a:lstStyle/>
                    <a:p>
                      <a:pPr marL="171450" indent="-171450">
                        <a:buFont typeface="Arial" panose="020B0604020202020204" pitchFamily="34" charset="0"/>
                        <a:buChar char="•"/>
                      </a:pPr>
                      <a:r>
                        <a:rPr lang="en-US" sz="1400" dirty="0">
                          <a:latin typeface=" arial"/>
                        </a:rPr>
                        <a:t>GDP</a:t>
                      </a:r>
                    </a:p>
                    <a:p>
                      <a:pPr marL="171450" indent="-171450">
                        <a:buFont typeface="Arial" panose="020B0604020202020204" pitchFamily="34" charset="0"/>
                        <a:buChar char="•"/>
                      </a:pPr>
                      <a:r>
                        <a:rPr lang="en-US" sz="1400" dirty="0">
                          <a:latin typeface=" arial"/>
                        </a:rPr>
                        <a:t>Food and Bev. Growth</a:t>
                      </a:r>
                    </a:p>
                  </a:txBody>
                  <a:tcPr marL="68580" marR="68580" marT="34290" marB="34290"/>
                </a:tc>
                <a:tc>
                  <a:txBody>
                    <a:bodyPr/>
                    <a:lstStyle/>
                    <a:p>
                      <a:endParaRPr lang="en-US" sz="1400" dirty="0"/>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 arial"/>
                          <a:ea typeface="+mn-ea"/>
                          <a:cs typeface="+mn-cs"/>
                        </a:rPr>
                        <a:t>Positive and negative demand drivers largely offsetting and </a:t>
                      </a:r>
                      <a:r>
                        <a:rPr lang="en-US" sz="1400" dirty="0">
                          <a:latin typeface=" arial"/>
                        </a:rPr>
                        <a:t>foodservice slowly recovering</a:t>
                      </a:r>
                    </a:p>
                  </a:txBody>
                  <a:tcPr marL="68580" marR="68580" marT="34290" marB="34290"/>
                </a:tc>
                <a:extLst>
                  <a:ext uri="{0D108BD9-81ED-4DB2-BD59-A6C34878D82A}">
                    <a16:rowId xmlns:a16="http://schemas.microsoft.com/office/drawing/2014/main" val="2640028224"/>
                  </a:ext>
                </a:extLst>
              </a:tr>
              <a:tr h="594360">
                <a:tc>
                  <a:txBody>
                    <a:bodyPr/>
                    <a:lstStyle/>
                    <a:p>
                      <a:r>
                        <a:rPr lang="en-US" sz="1400" dirty="0">
                          <a:latin typeface=" arial"/>
                        </a:rPr>
                        <a:t>Supplements</a:t>
                      </a:r>
                    </a:p>
                  </a:txBody>
                  <a:tcPr marL="68580" marR="68580" marT="34290" marB="34290"/>
                </a:tc>
                <a:tc>
                  <a:txBody>
                    <a:bodyPr/>
                    <a:lstStyle/>
                    <a:p>
                      <a:pPr marL="171450" indent="-171450">
                        <a:buFont typeface="Arial" panose="020B0604020202020204" pitchFamily="34" charset="0"/>
                        <a:buChar char="•"/>
                      </a:pPr>
                      <a:r>
                        <a:rPr lang="en-US" sz="1400" dirty="0">
                          <a:latin typeface=" arial"/>
                        </a:rPr>
                        <a:t>Vitamin/mineral growth</a:t>
                      </a:r>
                    </a:p>
                    <a:p>
                      <a:pPr marL="171450" indent="-171450">
                        <a:buFont typeface="Arial" panose="020B0604020202020204" pitchFamily="34" charset="0"/>
                        <a:buChar char="•"/>
                      </a:pPr>
                      <a:endParaRPr lang="en-US" sz="1400" dirty="0">
                        <a:latin typeface=" arial"/>
                      </a:endParaRPr>
                    </a:p>
                  </a:txBody>
                  <a:tcPr marL="68580" marR="68580" marT="34290" marB="34290"/>
                </a:tc>
                <a:tc>
                  <a:txBody>
                    <a:bodyPr/>
                    <a:lstStyle/>
                    <a:p>
                      <a:endParaRPr lang="en-US" sz="1400" dirty="0"/>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indent="-171450" algn="l" defTabSz="457200" rtl="0" eaLnBrk="1" latinLnBrk="0" hangingPunct="1">
                        <a:buFont typeface="Arial" panose="020B0604020202020204" pitchFamily="34" charset="0"/>
                        <a:buChar char="•"/>
                      </a:pPr>
                      <a:r>
                        <a:rPr lang="en-US" sz="1400" kern="1200" dirty="0">
                          <a:solidFill>
                            <a:schemeClr val="dk1"/>
                          </a:solidFill>
                          <a:latin typeface=" arial"/>
                          <a:ea typeface="+mn-ea"/>
                          <a:cs typeface="+mn-cs"/>
                        </a:rPr>
                        <a:t>Higher demand for “immunity boosting” vitamins and minerals likely to continue to some extent</a:t>
                      </a:r>
                    </a:p>
                  </a:txBody>
                  <a:tcPr marL="68580" marR="68580" marT="34290" marB="34290"/>
                </a:tc>
                <a:extLst>
                  <a:ext uri="{0D108BD9-81ED-4DB2-BD59-A6C34878D82A}">
                    <a16:rowId xmlns:a16="http://schemas.microsoft.com/office/drawing/2014/main" val="1691691539"/>
                  </a:ext>
                </a:extLst>
              </a:tr>
              <a:tr h="594360">
                <a:tc>
                  <a:txBody>
                    <a:bodyPr/>
                    <a:lstStyle/>
                    <a:p>
                      <a:r>
                        <a:rPr lang="en-US" sz="1400" dirty="0">
                          <a:latin typeface=" arial"/>
                        </a:rPr>
                        <a:t>Dairy</a:t>
                      </a: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 arial"/>
                          <a:ea typeface="+mn-ea"/>
                          <a:cs typeface="+mn-cs"/>
                        </a:rPr>
                        <a:t>Dairy consumption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 arial"/>
                          <a:ea typeface="+mn-ea"/>
                          <a:cs typeface="+mn-cs"/>
                        </a:rPr>
                        <a:t>Dairy prices</a:t>
                      </a:r>
                    </a:p>
                  </a:txBody>
                  <a:tcPr marL="68580" marR="68580" marT="34290" marB="34290"/>
                </a:tc>
                <a:tc>
                  <a:txBody>
                    <a:bodyPr/>
                    <a:lstStyle/>
                    <a:p>
                      <a:endParaRPr lang="en-US" sz="1400" dirty="0"/>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 arial"/>
                          <a:ea typeface="+mn-ea"/>
                          <a:cs typeface="+mn-cs"/>
                        </a:rPr>
                        <a:t>Volatile milk prices create uncertainty, but overall remain at relatively healthy levels.</a:t>
                      </a:r>
                    </a:p>
                  </a:txBody>
                  <a:tcPr marL="68580" marR="68580" marT="34290" marB="34290"/>
                </a:tc>
                <a:extLst>
                  <a:ext uri="{0D108BD9-81ED-4DB2-BD59-A6C34878D82A}">
                    <a16:rowId xmlns:a16="http://schemas.microsoft.com/office/drawing/2014/main" val="1816490789"/>
                  </a:ext>
                </a:extLst>
              </a:tr>
              <a:tr h="594360">
                <a:tc>
                  <a:txBody>
                    <a:bodyPr/>
                    <a:lstStyle/>
                    <a:p>
                      <a:r>
                        <a:rPr lang="en-US" sz="1400" dirty="0">
                          <a:latin typeface=" arial"/>
                        </a:rPr>
                        <a:t>Protein</a:t>
                      </a: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 arial"/>
                          <a:ea typeface="+mn-ea"/>
                          <a:cs typeface="+mn-cs"/>
                        </a:rPr>
                        <a:t>Protein consumption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 arial"/>
                          <a:ea typeface="+mn-ea"/>
                          <a:cs typeface="+mn-cs"/>
                        </a:rPr>
                        <a:t>Broiler sales</a:t>
                      </a:r>
                    </a:p>
                  </a:txBody>
                  <a:tcPr marL="68580" marR="68580" marT="34290" marB="34290"/>
                </a:tc>
                <a:tc>
                  <a:txBody>
                    <a:bodyPr/>
                    <a:lstStyle/>
                    <a:p>
                      <a:endParaRPr lang="en-US" sz="1400" dirty="0"/>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 arial"/>
                          <a:ea typeface="+mn-ea"/>
                          <a:cs typeface="+mn-cs"/>
                        </a:rPr>
                        <a:t>Short term supply chain issues largely addressed by protein processors </a:t>
                      </a:r>
                    </a:p>
                  </a:txBody>
                  <a:tcPr marL="68580" marR="68580" marT="34290" marB="34290"/>
                </a:tc>
                <a:extLst>
                  <a:ext uri="{0D108BD9-81ED-4DB2-BD59-A6C34878D82A}">
                    <a16:rowId xmlns:a16="http://schemas.microsoft.com/office/drawing/2014/main" val="901763168"/>
                  </a:ext>
                </a:extLst>
              </a:tr>
              <a:tr h="594360">
                <a:tc>
                  <a:txBody>
                    <a:bodyPr/>
                    <a:lstStyle/>
                    <a:p>
                      <a:r>
                        <a:rPr lang="en-US" sz="1400" dirty="0">
                          <a:latin typeface=" arial"/>
                        </a:rPr>
                        <a:t>Agriculture / Plant Nutrition</a:t>
                      </a: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 arial"/>
                          <a:ea typeface="+mn-ea"/>
                          <a:cs typeface="+mn-cs"/>
                        </a:rPr>
                        <a:t>Net Farm Income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 arial"/>
                          <a:ea typeface="+mn-ea"/>
                          <a:cs typeface="+mn-cs"/>
                        </a:rPr>
                        <a:t>Crop prices</a:t>
                      </a:r>
                    </a:p>
                  </a:txBody>
                  <a:tcPr marL="68580" marR="68580" marT="34290" marB="34290"/>
                </a:tc>
                <a:tc>
                  <a:txBody>
                    <a:bodyPr/>
                    <a:lstStyle/>
                    <a:p>
                      <a:endParaRPr lang="en-US" sz="1400" dirty="0"/>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 arial"/>
                          <a:ea typeface="+mn-ea"/>
                          <a:cs typeface="+mn-cs"/>
                        </a:rPr>
                        <a:t>Positive and negative demand drivers largely offsetting</a:t>
                      </a:r>
                    </a:p>
                  </a:txBody>
                  <a:tcPr marL="68580" marR="68580" marT="34290" marB="34290"/>
                </a:tc>
                <a:extLst>
                  <a:ext uri="{0D108BD9-81ED-4DB2-BD59-A6C34878D82A}">
                    <a16:rowId xmlns:a16="http://schemas.microsoft.com/office/drawing/2014/main" val="645006430"/>
                  </a:ext>
                </a:extLst>
              </a:tr>
              <a:tr h="594360">
                <a:tc>
                  <a:txBody>
                    <a:bodyPr/>
                    <a:lstStyle/>
                    <a:p>
                      <a:r>
                        <a:rPr lang="en-US" sz="1400" dirty="0">
                          <a:latin typeface=" arial"/>
                        </a:rPr>
                        <a:t>Medical Device</a:t>
                      </a: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 arial"/>
                          <a:ea typeface="+mn-ea"/>
                          <a:cs typeface="+mn-cs"/>
                        </a:rPr>
                        <a:t>GDP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 arial"/>
                          <a:ea typeface="+mn-ea"/>
                          <a:cs typeface="+mn-cs"/>
                        </a:rPr>
                        <a:t>Medical Device Sales</a:t>
                      </a:r>
                    </a:p>
                  </a:txBody>
                  <a:tcPr marL="68580" marR="68580" marT="34290" marB="34290"/>
                </a:tc>
                <a:tc>
                  <a:txBody>
                    <a:bodyPr/>
                    <a:lstStyle/>
                    <a:p>
                      <a:endParaRPr lang="en-US" sz="1400" dirty="0"/>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 arial"/>
                          <a:ea typeface="+mn-ea"/>
                          <a:cs typeface="+mn-cs"/>
                        </a:rPr>
                        <a:t>“Pent-up” demand from postponement of elective surgeries gradually recovering</a:t>
                      </a:r>
                    </a:p>
                  </a:txBody>
                  <a:tcPr marL="68580" marR="68580" marT="34290" marB="34290"/>
                </a:tc>
                <a:extLst>
                  <a:ext uri="{0D108BD9-81ED-4DB2-BD59-A6C34878D82A}">
                    <a16:rowId xmlns:a16="http://schemas.microsoft.com/office/drawing/2014/main" val="3929043113"/>
                  </a:ext>
                </a:extLst>
              </a:tr>
              <a:tr h="594360">
                <a:tc>
                  <a:txBody>
                    <a:bodyPr/>
                    <a:lstStyle/>
                    <a:p>
                      <a:r>
                        <a:rPr lang="en-US" sz="1400" dirty="0">
                          <a:latin typeface=" arial"/>
                        </a:rPr>
                        <a:t>Energy</a:t>
                      </a: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 arial"/>
                          <a:ea typeface="+mn-ea"/>
                          <a:cs typeface="+mn-cs"/>
                        </a:rPr>
                        <a:t>GDP</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 arial"/>
                          <a:ea typeface="+mn-ea"/>
                          <a:cs typeface="+mn-cs"/>
                        </a:rPr>
                        <a:t>Rig count</a:t>
                      </a:r>
                    </a:p>
                  </a:txBody>
                  <a:tcPr marL="68580" marR="68580" marT="34290" marB="34290"/>
                </a:tc>
                <a:tc>
                  <a:txBody>
                    <a:bodyPr/>
                    <a:lstStyle/>
                    <a:p>
                      <a:endParaRPr lang="en-US" sz="1400" dirty="0"/>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 arial"/>
                        <a:ea typeface="+mn-ea"/>
                        <a:cs typeface="+mn-cs"/>
                      </a:endParaRPr>
                    </a:p>
                  </a:txBody>
                  <a:tcPr marL="68580" marR="68580" marT="34290" marB="34290"/>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dk1"/>
                          </a:solidFill>
                          <a:latin typeface=" arial"/>
                          <a:ea typeface="+mn-ea"/>
                          <a:cs typeface="+mn-cs"/>
                        </a:rPr>
                        <a:t>With rising demand for oil post-pandemic there is some modest increase in demand </a:t>
                      </a:r>
                    </a:p>
                  </a:txBody>
                  <a:tcPr marL="68580" marR="68580" marT="34290" marB="34290"/>
                </a:tc>
                <a:extLst>
                  <a:ext uri="{0D108BD9-81ED-4DB2-BD59-A6C34878D82A}">
                    <a16:rowId xmlns:a16="http://schemas.microsoft.com/office/drawing/2014/main" val="2546467600"/>
                  </a:ext>
                </a:extLst>
              </a:tr>
            </a:tbl>
          </a:graphicData>
        </a:graphic>
      </p:graphicFrame>
      <p:sp>
        <p:nvSpPr>
          <p:cNvPr id="46" name="Right Arrow 45"/>
          <p:cNvSpPr/>
          <p:nvPr/>
        </p:nvSpPr>
        <p:spPr>
          <a:xfrm>
            <a:off x="4991364" y="4198277"/>
            <a:ext cx="357928" cy="286718"/>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8FBA0D3-7118-473B-8392-8385EF5B0D7F}"/>
              </a:ext>
            </a:extLst>
          </p:cNvPr>
          <p:cNvSpPr txBox="1"/>
          <p:nvPr/>
        </p:nvSpPr>
        <p:spPr>
          <a:xfrm>
            <a:off x="609600" y="776155"/>
            <a:ext cx="4030078" cy="307777"/>
          </a:xfrm>
          <a:prstGeom prst="rect">
            <a:avLst/>
          </a:prstGeom>
          <a:noFill/>
        </p:spPr>
        <p:txBody>
          <a:bodyPr wrap="none" rtlCol="0">
            <a:spAutoFit/>
          </a:bodyPr>
          <a:lstStyle/>
          <a:p>
            <a:r>
              <a:rPr lang="en-US" sz="1400" dirty="0">
                <a:solidFill>
                  <a:schemeClr val="accent1">
                    <a:lumMod val="75000"/>
                  </a:schemeClr>
                </a:solidFill>
              </a:rPr>
              <a:t>Market dynamics for key markets served by Balchem:</a:t>
            </a:r>
          </a:p>
        </p:txBody>
      </p:sp>
      <p:sp>
        <p:nvSpPr>
          <p:cNvPr id="7" name="Slide Number Placeholder 6"/>
          <p:cNvSpPr>
            <a:spLocks noGrp="1"/>
          </p:cNvSpPr>
          <p:nvPr>
            <p:ph type="sldNum" sz="quarter" idx="4"/>
          </p:nvPr>
        </p:nvSpPr>
        <p:spPr/>
        <p:txBody>
          <a:bodyPr/>
          <a:lstStyle/>
          <a:p>
            <a:pPr>
              <a:defRPr/>
            </a:pPr>
            <a:fld id="{ACCE85CE-18C5-4F90-975B-C47AD42FB3A3}" type="slidenum">
              <a:rPr lang="en-US" smtClean="0"/>
              <a:pPr>
                <a:defRPr/>
              </a:pPr>
              <a:t>11</a:t>
            </a:fld>
            <a:endParaRPr lang="en-US" dirty="0"/>
          </a:p>
        </p:txBody>
      </p:sp>
      <p:sp>
        <p:nvSpPr>
          <p:cNvPr id="29" name="Right Arrow 21">
            <a:extLst>
              <a:ext uri="{FF2B5EF4-FFF2-40B4-BE49-F238E27FC236}">
                <a16:creationId xmlns:a16="http://schemas.microsoft.com/office/drawing/2014/main" id="{8CC4FDD1-FC5E-4FAB-86D2-BF76130F8A2D}"/>
              </a:ext>
            </a:extLst>
          </p:cNvPr>
          <p:cNvSpPr/>
          <p:nvPr/>
        </p:nvSpPr>
        <p:spPr>
          <a:xfrm rot="19229345">
            <a:off x="4996000" y="1839885"/>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0" name="Right Arrow 34">
            <a:extLst>
              <a:ext uri="{FF2B5EF4-FFF2-40B4-BE49-F238E27FC236}">
                <a16:creationId xmlns:a16="http://schemas.microsoft.com/office/drawing/2014/main" id="{3FC06C81-43B7-4B6E-8B60-C3CFBDA25537}"/>
              </a:ext>
            </a:extLst>
          </p:cNvPr>
          <p:cNvSpPr/>
          <p:nvPr/>
        </p:nvSpPr>
        <p:spPr>
          <a:xfrm rot="19229345">
            <a:off x="4991364" y="2429414"/>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ight Arrow 21">
            <a:extLst>
              <a:ext uri="{FF2B5EF4-FFF2-40B4-BE49-F238E27FC236}">
                <a16:creationId xmlns:a16="http://schemas.microsoft.com/office/drawing/2014/main" id="{2A34DB7B-1129-478A-92CC-1A11BDBF4628}"/>
              </a:ext>
            </a:extLst>
          </p:cNvPr>
          <p:cNvSpPr/>
          <p:nvPr/>
        </p:nvSpPr>
        <p:spPr>
          <a:xfrm rot="19229345">
            <a:off x="4996002" y="3050422"/>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2" name="Right Arrow 34">
            <a:extLst>
              <a:ext uri="{FF2B5EF4-FFF2-40B4-BE49-F238E27FC236}">
                <a16:creationId xmlns:a16="http://schemas.microsoft.com/office/drawing/2014/main" id="{9EEB3046-C470-430D-BC38-0803447F1DC2}"/>
              </a:ext>
            </a:extLst>
          </p:cNvPr>
          <p:cNvSpPr/>
          <p:nvPr/>
        </p:nvSpPr>
        <p:spPr>
          <a:xfrm rot="19229345">
            <a:off x="4991366" y="3639951"/>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ight Arrow 34">
            <a:extLst>
              <a:ext uri="{FF2B5EF4-FFF2-40B4-BE49-F238E27FC236}">
                <a16:creationId xmlns:a16="http://schemas.microsoft.com/office/drawing/2014/main" id="{486B5738-B40D-4FA0-B26E-4D1A594A4E1E}"/>
              </a:ext>
            </a:extLst>
          </p:cNvPr>
          <p:cNvSpPr/>
          <p:nvPr/>
        </p:nvSpPr>
        <p:spPr>
          <a:xfrm rot="19229345">
            <a:off x="4994098" y="4817829"/>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ight Arrow 45">
            <a:extLst>
              <a:ext uri="{FF2B5EF4-FFF2-40B4-BE49-F238E27FC236}">
                <a16:creationId xmlns:a16="http://schemas.microsoft.com/office/drawing/2014/main" id="{6B436594-50F5-457E-B1A8-E40FDC4EF7AC}"/>
              </a:ext>
            </a:extLst>
          </p:cNvPr>
          <p:cNvSpPr/>
          <p:nvPr/>
        </p:nvSpPr>
        <p:spPr>
          <a:xfrm>
            <a:off x="4985723" y="5424875"/>
            <a:ext cx="357928" cy="286718"/>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ight Arrow 34">
            <a:extLst>
              <a:ext uri="{FF2B5EF4-FFF2-40B4-BE49-F238E27FC236}">
                <a16:creationId xmlns:a16="http://schemas.microsoft.com/office/drawing/2014/main" id="{64E1DA0A-682C-4A31-8E55-C22A94FC4EE2}"/>
              </a:ext>
            </a:extLst>
          </p:cNvPr>
          <p:cNvSpPr/>
          <p:nvPr/>
        </p:nvSpPr>
        <p:spPr>
          <a:xfrm rot="16200000">
            <a:off x="5942407" y="2445566"/>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ight Arrow 45">
            <a:extLst>
              <a:ext uri="{FF2B5EF4-FFF2-40B4-BE49-F238E27FC236}">
                <a16:creationId xmlns:a16="http://schemas.microsoft.com/office/drawing/2014/main" id="{874B9A0F-981E-4745-B96E-F246F6380164}"/>
              </a:ext>
            </a:extLst>
          </p:cNvPr>
          <p:cNvSpPr/>
          <p:nvPr/>
        </p:nvSpPr>
        <p:spPr>
          <a:xfrm>
            <a:off x="5974353" y="4198277"/>
            <a:ext cx="357928" cy="286718"/>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Right Arrow 36">
            <a:extLst>
              <a:ext uri="{FF2B5EF4-FFF2-40B4-BE49-F238E27FC236}">
                <a16:creationId xmlns:a16="http://schemas.microsoft.com/office/drawing/2014/main" id="{7D24FB3A-E8E3-4675-9E92-753B3792F430}"/>
              </a:ext>
            </a:extLst>
          </p:cNvPr>
          <p:cNvSpPr/>
          <p:nvPr/>
        </p:nvSpPr>
        <p:spPr>
          <a:xfrm rot="1977952">
            <a:off x="5943314" y="5472761"/>
            <a:ext cx="380677" cy="286718"/>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Right Arrow 36">
            <a:extLst>
              <a:ext uri="{FF2B5EF4-FFF2-40B4-BE49-F238E27FC236}">
                <a16:creationId xmlns:a16="http://schemas.microsoft.com/office/drawing/2014/main" id="{233775B2-81B7-46E4-A135-46024F3C9CBC}"/>
              </a:ext>
            </a:extLst>
          </p:cNvPr>
          <p:cNvSpPr/>
          <p:nvPr/>
        </p:nvSpPr>
        <p:spPr>
          <a:xfrm rot="981795">
            <a:off x="5943315" y="4833178"/>
            <a:ext cx="380677" cy="286718"/>
          </a:xfrm>
          <a:prstGeom prs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ight Arrow 45">
            <a:extLst>
              <a:ext uri="{FF2B5EF4-FFF2-40B4-BE49-F238E27FC236}">
                <a16:creationId xmlns:a16="http://schemas.microsoft.com/office/drawing/2014/main" id="{FEA9AAD3-C4A8-4E19-8B36-B99FE8380F2B}"/>
              </a:ext>
            </a:extLst>
          </p:cNvPr>
          <p:cNvSpPr/>
          <p:nvPr/>
        </p:nvSpPr>
        <p:spPr>
          <a:xfrm>
            <a:off x="6866135" y="4198276"/>
            <a:ext cx="357928" cy="286718"/>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ight Arrow 21">
            <a:extLst>
              <a:ext uri="{FF2B5EF4-FFF2-40B4-BE49-F238E27FC236}">
                <a16:creationId xmlns:a16="http://schemas.microsoft.com/office/drawing/2014/main" id="{5DA46031-AD42-470B-BF9D-D7F5759AC1AD}"/>
              </a:ext>
            </a:extLst>
          </p:cNvPr>
          <p:cNvSpPr/>
          <p:nvPr/>
        </p:nvSpPr>
        <p:spPr>
          <a:xfrm rot="19229345">
            <a:off x="6870771" y="1839884"/>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4" name="Right Arrow 21">
            <a:extLst>
              <a:ext uri="{FF2B5EF4-FFF2-40B4-BE49-F238E27FC236}">
                <a16:creationId xmlns:a16="http://schemas.microsoft.com/office/drawing/2014/main" id="{3DE2CD5D-59CD-4135-84AE-5B66159B68C1}"/>
              </a:ext>
            </a:extLst>
          </p:cNvPr>
          <p:cNvSpPr/>
          <p:nvPr/>
        </p:nvSpPr>
        <p:spPr>
          <a:xfrm rot="19229345">
            <a:off x="6870773" y="3050421"/>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5" name="Right Arrow 34">
            <a:extLst>
              <a:ext uri="{FF2B5EF4-FFF2-40B4-BE49-F238E27FC236}">
                <a16:creationId xmlns:a16="http://schemas.microsoft.com/office/drawing/2014/main" id="{9FB8725F-5FB0-4963-9CEF-ECF0B2472747}"/>
              </a:ext>
            </a:extLst>
          </p:cNvPr>
          <p:cNvSpPr/>
          <p:nvPr/>
        </p:nvSpPr>
        <p:spPr>
          <a:xfrm rot="19229345">
            <a:off x="6866137" y="3639950"/>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ight Arrow 45">
            <a:extLst>
              <a:ext uri="{FF2B5EF4-FFF2-40B4-BE49-F238E27FC236}">
                <a16:creationId xmlns:a16="http://schemas.microsoft.com/office/drawing/2014/main" id="{F1F502C2-9F29-4FED-84D8-6CA763F7A523}"/>
              </a:ext>
            </a:extLst>
          </p:cNvPr>
          <p:cNvSpPr/>
          <p:nvPr/>
        </p:nvSpPr>
        <p:spPr>
          <a:xfrm>
            <a:off x="6866134" y="4830947"/>
            <a:ext cx="357928" cy="286718"/>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ight Arrow 21">
            <a:extLst>
              <a:ext uri="{FF2B5EF4-FFF2-40B4-BE49-F238E27FC236}">
                <a16:creationId xmlns:a16="http://schemas.microsoft.com/office/drawing/2014/main" id="{32F6BD11-1CBB-46B6-B7C9-2631FB85E3C0}"/>
              </a:ext>
            </a:extLst>
          </p:cNvPr>
          <p:cNvSpPr/>
          <p:nvPr/>
        </p:nvSpPr>
        <p:spPr>
          <a:xfrm rot="19229345">
            <a:off x="5951703" y="3046432"/>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3" name="Right Arrow 21">
            <a:extLst>
              <a:ext uri="{FF2B5EF4-FFF2-40B4-BE49-F238E27FC236}">
                <a16:creationId xmlns:a16="http://schemas.microsoft.com/office/drawing/2014/main" id="{70F7DC4C-821E-4444-A53D-922D2B2A124E}"/>
              </a:ext>
            </a:extLst>
          </p:cNvPr>
          <p:cNvSpPr/>
          <p:nvPr/>
        </p:nvSpPr>
        <p:spPr>
          <a:xfrm rot="19229345">
            <a:off x="5951970" y="3631523"/>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48" name="Right Arrow 45">
            <a:extLst>
              <a:ext uri="{FF2B5EF4-FFF2-40B4-BE49-F238E27FC236}">
                <a16:creationId xmlns:a16="http://schemas.microsoft.com/office/drawing/2014/main" id="{875852FD-DCD5-4DD3-A155-6850623F1F9D}"/>
              </a:ext>
            </a:extLst>
          </p:cNvPr>
          <p:cNvSpPr/>
          <p:nvPr/>
        </p:nvSpPr>
        <p:spPr>
          <a:xfrm>
            <a:off x="5974353" y="1843669"/>
            <a:ext cx="357928" cy="286718"/>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ight Arrow 21">
            <a:extLst>
              <a:ext uri="{FF2B5EF4-FFF2-40B4-BE49-F238E27FC236}">
                <a16:creationId xmlns:a16="http://schemas.microsoft.com/office/drawing/2014/main" id="{AE5B8FA9-8982-4C73-AC4B-6257D9531537}"/>
              </a:ext>
            </a:extLst>
          </p:cNvPr>
          <p:cNvSpPr/>
          <p:nvPr/>
        </p:nvSpPr>
        <p:spPr>
          <a:xfrm rot="19229345">
            <a:off x="6850305" y="2429414"/>
            <a:ext cx="391739" cy="286718"/>
          </a:xfrm>
          <a:prstGeom prst="rightArrow">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p>
        </p:txBody>
      </p:sp>
      <p:sp>
        <p:nvSpPr>
          <p:cNvPr id="35" name="Right Arrow 45">
            <a:extLst>
              <a:ext uri="{FF2B5EF4-FFF2-40B4-BE49-F238E27FC236}">
                <a16:creationId xmlns:a16="http://schemas.microsoft.com/office/drawing/2014/main" id="{97ABFD8A-4EB5-4A16-AA84-312B6A429C12}"/>
              </a:ext>
            </a:extLst>
          </p:cNvPr>
          <p:cNvSpPr/>
          <p:nvPr/>
        </p:nvSpPr>
        <p:spPr>
          <a:xfrm>
            <a:off x="6866134" y="5463618"/>
            <a:ext cx="357928" cy="286718"/>
          </a:xfrm>
          <a:prstGeom prst="rightArrow">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9589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01BC1477-A7C7-4F19-B6E3-80850A00ECE4}"/>
              </a:ext>
            </a:extLst>
          </p:cNvPr>
          <p:cNvSpPr/>
          <p:nvPr/>
        </p:nvSpPr>
        <p:spPr>
          <a:xfrm>
            <a:off x="373848" y="4315835"/>
            <a:ext cx="2481256" cy="1424156"/>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D2339877-881D-4547-B885-7C23BEB24AF1}"/>
              </a:ext>
            </a:extLst>
          </p:cNvPr>
          <p:cNvSpPr/>
          <p:nvPr/>
        </p:nvSpPr>
        <p:spPr>
          <a:xfrm>
            <a:off x="3345658" y="4340733"/>
            <a:ext cx="2481256" cy="1424156"/>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solidFill>
                <a:schemeClr val="tx1"/>
              </a:solidFill>
            </a:endParaRPr>
          </a:p>
        </p:txBody>
      </p:sp>
      <p:sp>
        <p:nvSpPr>
          <p:cNvPr id="19" name="Rectangle 18">
            <a:extLst>
              <a:ext uri="{FF2B5EF4-FFF2-40B4-BE49-F238E27FC236}">
                <a16:creationId xmlns:a16="http://schemas.microsoft.com/office/drawing/2014/main" id="{22D81E22-84CB-41A4-B270-10B3EEFB589D}"/>
              </a:ext>
            </a:extLst>
          </p:cNvPr>
          <p:cNvSpPr/>
          <p:nvPr/>
        </p:nvSpPr>
        <p:spPr>
          <a:xfrm>
            <a:off x="6401134" y="4340733"/>
            <a:ext cx="2481256" cy="1424156"/>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BB1C9621-A716-4712-9FAF-8496AD144F0F}"/>
              </a:ext>
            </a:extLst>
          </p:cNvPr>
          <p:cNvSpPr>
            <a:spLocks noGrp="1"/>
          </p:cNvSpPr>
          <p:nvPr>
            <p:ph type="title"/>
          </p:nvPr>
        </p:nvSpPr>
        <p:spPr/>
        <p:txBody>
          <a:bodyPr/>
          <a:lstStyle/>
          <a:p>
            <a:r>
              <a:rPr lang="en-US" dirty="0"/>
              <a:t>Q3 2021 Financial Summary</a:t>
            </a:r>
          </a:p>
        </p:txBody>
      </p:sp>
      <p:sp>
        <p:nvSpPr>
          <p:cNvPr id="4" name="Slide Number Placeholder 3">
            <a:extLst>
              <a:ext uri="{FF2B5EF4-FFF2-40B4-BE49-F238E27FC236}">
                <a16:creationId xmlns:a16="http://schemas.microsoft.com/office/drawing/2014/main" id="{2626402C-0FD4-4764-97BA-F89A7D0D1177}"/>
              </a:ext>
            </a:extLst>
          </p:cNvPr>
          <p:cNvSpPr>
            <a:spLocks noGrp="1"/>
          </p:cNvSpPr>
          <p:nvPr>
            <p:ph type="sldNum" sz="quarter" idx="12"/>
          </p:nvPr>
        </p:nvSpPr>
        <p:spPr/>
        <p:txBody>
          <a:bodyPr/>
          <a:lstStyle/>
          <a:p>
            <a:fld id="{9C78B1D6-8B69-448B-B720-81701B3330F4}" type="slidenum">
              <a:rPr lang="en-US" smtClean="0"/>
              <a:pPr/>
              <a:t>12</a:t>
            </a:fld>
            <a:endParaRPr lang="en-US" dirty="0"/>
          </a:p>
        </p:txBody>
      </p:sp>
      <p:sp>
        <p:nvSpPr>
          <p:cNvPr id="5" name="Text Placeholder 4">
            <a:extLst>
              <a:ext uri="{FF2B5EF4-FFF2-40B4-BE49-F238E27FC236}">
                <a16:creationId xmlns:a16="http://schemas.microsoft.com/office/drawing/2014/main" id="{2916D7B1-04AD-4E35-82A1-0418C6661563}"/>
              </a:ext>
            </a:extLst>
          </p:cNvPr>
          <p:cNvSpPr>
            <a:spLocks noGrp="1"/>
          </p:cNvSpPr>
          <p:nvPr>
            <p:ph type="body" sz="quarter" idx="13"/>
          </p:nvPr>
        </p:nvSpPr>
        <p:spPr/>
        <p:txBody>
          <a:bodyPr/>
          <a:lstStyle/>
          <a:p>
            <a:r>
              <a:rPr lang="en-US" dirty="0"/>
              <a:t>Strong Quarter In Challenging Environment</a:t>
            </a:r>
          </a:p>
        </p:txBody>
      </p:sp>
      <p:sp>
        <p:nvSpPr>
          <p:cNvPr id="12" name="TextBox 11">
            <a:extLst>
              <a:ext uri="{FF2B5EF4-FFF2-40B4-BE49-F238E27FC236}">
                <a16:creationId xmlns:a16="http://schemas.microsoft.com/office/drawing/2014/main" id="{27188649-4869-445F-A0B5-8391AFCE30C2}"/>
              </a:ext>
            </a:extLst>
          </p:cNvPr>
          <p:cNvSpPr txBox="1"/>
          <p:nvPr/>
        </p:nvSpPr>
        <p:spPr>
          <a:xfrm>
            <a:off x="161925" y="980871"/>
            <a:ext cx="2714625" cy="1077218"/>
          </a:xfrm>
          <a:prstGeom prst="rect">
            <a:avLst/>
          </a:prstGeom>
          <a:noFill/>
        </p:spPr>
        <p:txBody>
          <a:bodyPr wrap="square" rtlCol="0">
            <a:spAutoFit/>
          </a:bodyPr>
          <a:lstStyle/>
          <a:p>
            <a:pPr algn="ctr"/>
            <a:r>
              <a:rPr lang="en-US" sz="2400" b="1" u="sng" dirty="0">
                <a:latin typeface=" arial"/>
              </a:rPr>
              <a:t>Sales</a:t>
            </a:r>
          </a:p>
          <a:p>
            <a:pPr algn="ctr"/>
            <a:r>
              <a:rPr lang="en-US" sz="900" b="1" dirty="0">
                <a:solidFill>
                  <a:schemeClr val="bg1">
                    <a:lumMod val="50000"/>
                  </a:schemeClr>
                </a:solidFill>
                <a:latin typeface=" arial"/>
              </a:rPr>
              <a:t>($M)</a:t>
            </a:r>
          </a:p>
          <a:p>
            <a:pPr algn="ctr"/>
            <a:endParaRPr lang="en-US" sz="1100" b="1" dirty="0">
              <a:solidFill>
                <a:schemeClr val="bg1">
                  <a:lumMod val="50000"/>
                </a:schemeClr>
              </a:solidFill>
              <a:latin typeface=" arial"/>
            </a:endParaRPr>
          </a:p>
          <a:p>
            <a:pPr algn="ctr"/>
            <a:r>
              <a:rPr lang="en-US" b="1" dirty="0">
                <a:solidFill>
                  <a:srgbClr val="009644"/>
                </a:solidFill>
                <a:latin typeface=" arial"/>
                <a:sym typeface="Wingdings 3" panose="05040102010807070707" pitchFamily="18" charset="2"/>
              </a:rPr>
              <a:t></a:t>
            </a:r>
            <a:r>
              <a:rPr lang="en-US" b="1" dirty="0">
                <a:latin typeface=" arial"/>
                <a:sym typeface="Wingdings 3" panose="05040102010807070707" pitchFamily="18" charset="2"/>
              </a:rPr>
              <a:t> 13.0</a:t>
            </a:r>
            <a:r>
              <a:rPr lang="en-US" b="1" dirty="0">
                <a:latin typeface=" arial"/>
              </a:rPr>
              <a:t>%</a:t>
            </a:r>
          </a:p>
        </p:txBody>
      </p:sp>
      <p:sp>
        <p:nvSpPr>
          <p:cNvPr id="13" name="TextBox 12">
            <a:extLst>
              <a:ext uri="{FF2B5EF4-FFF2-40B4-BE49-F238E27FC236}">
                <a16:creationId xmlns:a16="http://schemas.microsoft.com/office/drawing/2014/main" id="{6E299792-18F5-4F50-B448-35F4E25AEBD0}"/>
              </a:ext>
            </a:extLst>
          </p:cNvPr>
          <p:cNvSpPr txBox="1"/>
          <p:nvPr/>
        </p:nvSpPr>
        <p:spPr>
          <a:xfrm>
            <a:off x="3228974" y="980871"/>
            <a:ext cx="2714625" cy="1038746"/>
          </a:xfrm>
          <a:prstGeom prst="rect">
            <a:avLst/>
          </a:prstGeom>
          <a:noFill/>
        </p:spPr>
        <p:txBody>
          <a:bodyPr wrap="square" rtlCol="0">
            <a:spAutoFit/>
          </a:bodyPr>
          <a:lstStyle/>
          <a:p>
            <a:pPr algn="ctr"/>
            <a:r>
              <a:rPr lang="en-US" sz="2400" b="1" u="sng" dirty="0">
                <a:latin typeface=" arial"/>
              </a:rPr>
              <a:t>Adj. EBITDA</a:t>
            </a:r>
          </a:p>
          <a:p>
            <a:pPr algn="ctr"/>
            <a:r>
              <a:rPr lang="en-US" sz="900" b="1" dirty="0">
                <a:solidFill>
                  <a:schemeClr val="bg1">
                    <a:lumMod val="50000"/>
                  </a:schemeClr>
                </a:solidFill>
                <a:latin typeface=" arial"/>
              </a:rPr>
              <a:t>($M)</a:t>
            </a:r>
            <a:endParaRPr lang="en-US" sz="900" b="1" u="sng" dirty="0">
              <a:solidFill>
                <a:schemeClr val="bg1">
                  <a:lumMod val="50000"/>
                </a:schemeClr>
              </a:solidFill>
              <a:latin typeface=" arial"/>
            </a:endParaRPr>
          </a:p>
          <a:p>
            <a:pPr algn="ctr"/>
            <a:endParaRPr lang="en-US" sz="1050" b="1" dirty="0">
              <a:solidFill>
                <a:schemeClr val="bg1">
                  <a:lumMod val="50000"/>
                </a:schemeClr>
              </a:solidFill>
              <a:latin typeface=" arial"/>
            </a:endParaRPr>
          </a:p>
          <a:p>
            <a:pPr algn="ctr"/>
            <a:r>
              <a:rPr lang="en-US" b="1" dirty="0">
                <a:solidFill>
                  <a:srgbClr val="009644"/>
                </a:solidFill>
                <a:latin typeface=" arial"/>
                <a:sym typeface="Wingdings 3" panose="05040102010807070707" pitchFamily="18" charset="2"/>
              </a:rPr>
              <a:t> </a:t>
            </a:r>
            <a:r>
              <a:rPr lang="en-US" b="1" dirty="0">
                <a:latin typeface=" arial"/>
                <a:sym typeface="Wingdings 3" panose="05040102010807070707" pitchFamily="18" charset="2"/>
              </a:rPr>
              <a:t>8.8</a:t>
            </a:r>
            <a:r>
              <a:rPr lang="en-US" b="1" dirty="0">
                <a:latin typeface=" arial"/>
              </a:rPr>
              <a:t>%</a:t>
            </a:r>
            <a:endParaRPr lang="en-US" b="1" u="sng" dirty="0">
              <a:solidFill>
                <a:schemeClr val="bg1">
                  <a:lumMod val="50000"/>
                </a:schemeClr>
              </a:solidFill>
              <a:latin typeface=" arial"/>
            </a:endParaRPr>
          </a:p>
        </p:txBody>
      </p:sp>
      <p:sp>
        <p:nvSpPr>
          <p:cNvPr id="14" name="TextBox 13">
            <a:extLst>
              <a:ext uri="{FF2B5EF4-FFF2-40B4-BE49-F238E27FC236}">
                <a16:creationId xmlns:a16="http://schemas.microsoft.com/office/drawing/2014/main" id="{1FFA46E5-6FE1-417B-9485-35A2B16034C5}"/>
              </a:ext>
            </a:extLst>
          </p:cNvPr>
          <p:cNvSpPr txBox="1"/>
          <p:nvPr/>
        </p:nvSpPr>
        <p:spPr>
          <a:xfrm>
            <a:off x="6296022" y="980871"/>
            <a:ext cx="2783970" cy="1046440"/>
          </a:xfrm>
          <a:prstGeom prst="rect">
            <a:avLst/>
          </a:prstGeom>
          <a:noFill/>
        </p:spPr>
        <p:txBody>
          <a:bodyPr wrap="square" rtlCol="0">
            <a:spAutoFit/>
          </a:bodyPr>
          <a:lstStyle/>
          <a:p>
            <a:pPr algn="ctr"/>
            <a:r>
              <a:rPr lang="en-US" sz="2400" b="1" u="sng" dirty="0">
                <a:latin typeface=" arial"/>
              </a:rPr>
              <a:t>Adj. Net Earnings</a:t>
            </a:r>
          </a:p>
          <a:p>
            <a:pPr algn="ctr"/>
            <a:r>
              <a:rPr lang="en-US" sz="900" b="1" dirty="0">
                <a:solidFill>
                  <a:schemeClr val="bg1">
                    <a:lumMod val="50000"/>
                  </a:schemeClr>
                </a:solidFill>
                <a:latin typeface=" arial"/>
              </a:rPr>
              <a:t>($M)</a:t>
            </a:r>
            <a:endParaRPr lang="en-US" sz="900" b="1" u="sng" dirty="0">
              <a:solidFill>
                <a:schemeClr val="bg1">
                  <a:lumMod val="50000"/>
                </a:schemeClr>
              </a:solidFill>
              <a:latin typeface=" arial"/>
            </a:endParaRPr>
          </a:p>
          <a:p>
            <a:pPr algn="ctr"/>
            <a:endParaRPr lang="en-US" sz="1100" b="1" dirty="0">
              <a:solidFill>
                <a:schemeClr val="bg1">
                  <a:lumMod val="50000"/>
                </a:schemeClr>
              </a:solidFill>
              <a:latin typeface=" arial"/>
            </a:endParaRPr>
          </a:p>
          <a:p>
            <a:pPr algn="ctr"/>
            <a:r>
              <a:rPr lang="en-US" b="1" dirty="0">
                <a:solidFill>
                  <a:srgbClr val="009644"/>
                </a:solidFill>
                <a:latin typeface=" arial"/>
                <a:sym typeface="Wingdings 3" panose="05040102010807070707" pitchFamily="18" charset="2"/>
              </a:rPr>
              <a:t></a:t>
            </a:r>
            <a:r>
              <a:rPr lang="en-US" b="1" dirty="0">
                <a:latin typeface=" arial"/>
              </a:rPr>
              <a:t> 11.3%</a:t>
            </a:r>
            <a:endParaRPr lang="en-US" b="1" u="sng" dirty="0">
              <a:solidFill>
                <a:schemeClr val="bg1">
                  <a:lumMod val="50000"/>
                </a:schemeClr>
              </a:solidFill>
              <a:latin typeface=" arial"/>
            </a:endParaRPr>
          </a:p>
        </p:txBody>
      </p:sp>
      <p:sp>
        <p:nvSpPr>
          <p:cNvPr id="29" name="Rectangle 28">
            <a:extLst>
              <a:ext uri="{FF2B5EF4-FFF2-40B4-BE49-F238E27FC236}">
                <a16:creationId xmlns:a16="http://schemas.microsoft.com/office/drawing/2014/main" id="{4FF17C06-9E28-445B-AA35-031ED6093648}"/>
              </a:ext>
            </a:extLst>
          </p:cNvPr>
          <p:cNvSpPr/>
          <p:nvPr/>
        </p:nvSpPr>
        <p:spPr>
          <a:xfrm>
            <a:off x="9384514" y="4340733"/>
            <a:ext cx="2481256" cy="1424156"/>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TextBox 29">
            <a:extLst>
              <a:ext uri="{FF2B5EF4-FFF2-40B4-BE49-F238E27FC236}">
                <a16:creationId xmlns:a16="http://schemas.microsoft.com/office/drawing/2014/main" id="{262BA089-57ED-44E8-8701-573FD9FE4FDE}"/>
              </a:ext>
            </a:extLst>
          </p:cNvPr>
          <p:cNvSpPr txBox="1"/>
          <p:nvPr/>
        </p:nvSpPr>
        <p:spPr>
          <a:xfrm>
            <a:off x="9279402" y="980871"/>
            <a:ext cx="2714625" cy="1046440"/>
          </a:xfrm>
          <a:prstGeom prst="rect">
            <a:avLst/>
          </a:prstGeom>
          <a:noFill/>
        </p:spPr>
        <p:txBody>
          <a:bodyPr wrap="square" rtlCol="0">
            <a:spAutoFit/>
          </a:bodyPr>
          <a:lstStyle/>
          <a:p>
            <a:pPr algn="ctr"/>
            <a:r>
              <a:rPr lang="en-US" sz="2400" b="1" u="sng" dirty="0">
                <a:latin typeface=" arial"/>
              </a:rPr>
              <a:t>Adj. EPS</a:t>
            </a:r>
          </a:p>
          <a:p>
            <a:pPr algn="ctr"/>
            <a:r>
              <a:rPr lang="en-US" sz="900" b="1" dirty="0">
                <a:solidFill>
                  <a:schemeClr val="bg1">
                    <a:lumMod val="50000"/>
                  </a:schemeClr>
                </a:solidFill>
                <a:latin typeface=" arial"/>
              </a:rPr>
              <a:t>($/share)</a:t>
            </a:r>
          </a:p>
          <a:p>
            <a:pPr algn="ctr"/>
            <a:endParaRPr lang="en-US" sz="1100" b="1" dirty="0">
              <a:solidFill>
                <a:schemeClr val="bg1">
                  <a:lumMod val="50000"/>
                </a:schemeClr>
              </a:solidFill>
              <a:latin typeface=" arial"/>
            </a:endParaRPr>
          </a:p>
          <a:p>
            <a:pPr algn="ctr"/>
            <a:r>
              <a:rPr lang="en-US" b="1" dirty="0">
                <a:solidFill>
                  <a:srgbClr val="009644"/>
                </a:solidFill>
                <a:latin typeface=" arial"/>
                <a:sym typeface="Wingdings 3" panose="05040102010807070707" pitchFamily="18" charset="2"/>
              </a:rPr>
              <a:t></a:t>
            </a:r>
            <a:r>
              <a:rPr lang="en-US" b="1" dirty="0">
                <a:latin typeface=" arial"/>
              </a:rPr>
              <a:t> 10.9%</a:t>
            </a:r>
            <a:endParaRPr lang="en-US" b="1" u="sng" dirty="0">
              <a:solidFill>
                <a:schemeClr val="bg1">
                  <a:lumMod val="50000"/>
                </a:schemeClr>
              </a:solidFill>
              <a:latin typeface=" arial"/>
            </a:endParaRPr>
          </a:p>
        </p:txBody>
      </p:sp>
      <p:sp>
        <p:nvSpPr>
          <p:cNvPr id="20" name="TextBox 19">
            <a:extLst>
              <a:ext uri="{FF2B5EF4-FFF2-40B4-BE49-F238E27FC236}">
                <a16:creationId xmlns:a16="http://schemas.microsoft.com/office/drawing/2014/main" id="{0B195DF5-8FCD-4250-B753-729E548F3BDC}"/>
              </a:ext>
            </a:extLst>
          </p:cNvPr>
          <p:cNvSpPr txBox="1"/>
          <p:nvPr/>
        </p:nvSpPr>
        <p:spPr>
          <a:xfrm>
            <a:off x="331177" y="4416552"/>
            <a:ext cx="2566598" cy="1246495"/>
          </a:xfrm>
          <a:prstGeom prst="rect">
            <a:avLst/>
          </a:prstGeom>
          <a:noFill/>
        </p:spPr>
        <p:txBody>
          <a:bodyPr wrap="square" rtlCol="0">
            <a:spAutoFit/>
          </a:bodyPr>
          <a:lstStyle/>
          <a:p>
            <a:pPr marL="173038" indent="-173038">
              <a:spcAft>
                <a:spcPts val="600"/>
              </a:spcAft>
              <a:buFont typeface="Arial" panose="020B0604020202020204" pitchFamily="34" charset="0"/>
              <a:buChar char="•"/>
            </a:pPr>
            <a:r>
              <a:rPr lang="en-US" sz="1400" dirty="0">
                <a:latin typeface=" arial"/>
              </a:rPr>
              <a:t>Strong growth in all three segments</a:t>
            </a:r>
          </a:p>
          <a:p>
            <a:pPr marL="173038" indent="-173038">
              <a:spcAft>
                <a:spcPts val="600"/>
              </a:spcAft>
              <a:buFont typeface="Arial" panose="020B0604020202020204" pitchFamily="34" charset="0"/>
              <a:buChar char="•"/>
            </a:pPr>
            <a:r>
              <a:rPr lang="en-US" sz="1400" dirty="0">
                <a:latin typeface=" arial"/>
              </a:rPr>
              <a:t>Higher sales prices to recapture raw material inflation</a:t>
            </a:r>
          </a:p>
        </p:txBody>
      </p:sp>
      <p:sp>
        <p:nvSpPr>
          <p:cNvPr id="21" name="TextBox 20">
            <a:extLst>
              <a:ext uri="{FF2B5EF4-FFF2-40B4-BE49-F238E27FC236}">
                <a16:creationId xmlns:a16="http://schemas.microsoft.com/office/drawing/2014/main" id="{7040021E-A004-4CB1-BF9C-E9FF8A0925D7}"/>
              </a:ext>
            </a:extLst>
          </p:cNvPr>
          <p:cNvSpPr txBox="1"/>
          <p:nvPr/>
        </p:nvSpPr>
        <p:spPr>
          <a:xfrm>
            <a:off x="3300413" y="4416552"/>
            <a:ext cx="2643186" cy="1246495"/>
          </a:xfrm>
          <a:prstGeom prst="rect">
            <a:avLst/>
          </a:prstGeom>
          <a:noFill/>
        </p:spPr>
        <p:txBody>
          <a:bodyPr wrap="square" rtlCol="0">
            <a:spAutoFit/>
          </a:bodyPr>
          <a:lstStyle/>
          <a:p>
            <a:pPr marL="173038" indent="-173038">
              <a:spcAft>
                <a:spcPts val="600"/>
              </a:spcAft>
              <a:buFont typeface="Arial" panose="020B0604020202020204" pitchFamily="34" charset="0"/>
              <a:buChar char="•"/>
            </a:pPr>
            <a:r>
              <a:rPr lang="en-US" sz="1400" dirty="0">
                <a:latin typeface=" arial"/>
              </a:rPr>
              <a:t>Driven by Sales growth</a:t>
            </a:r>
          </a:p>
          <a:p>
            <a:pPr marL="173038" indent="-173038">
              <a:spcAft>
                <a:spcPts val="600"/>
              </a:spcAft>
              <a:buFont typeface="Arial" panose="020B0604020202020204" pitchFamily="34" charset="0"/>
              <a:buChar char="•"/>
            </a:pPr>
            <a:r>
              <a:rPr lang="en-US" sz="1400" dirty="0">
                <a:latin typeface=" arial"/>
              </a:rPr>
              <a:t>Raw material inflation and logistics and distribution disruptions key headwinds, partially offset by pricing</a:t>
            </a:r>
          </a:p>
        </p:txBody>
      </p:sp>
      <p:sp>
        <p:nvSpPr>
          <p:cNvPr id="22" name="TextBox 21">
            <a:extLst>
              <a:ext uri="{FF2B5EF4-FFF2-40B4-BE49-F238E27FC236}">
                <a16:creationId xmlns:a16="http://schemas.microsoft.com/office/drawing/2014/main" id="{F25ED135-0455-45FA-A36D-B9236BA19CE5}"/>
              </a:ext>
            </a:extLst>
          </p:cNvPr>
          <p:cNvSpPr txBox="1"/>
          <p:nvPr/>
        </p:nvSpPr>
        <p:spPr>
          <a:xfrm>
            <a:off x="6389564" y="4416552"/>
            <a:ext cx="2514212" cy="815608"/>
          </a:xfrm>
          <a:prstGeom prst="rect">
            <a:avLst/>
          </a:prstGeom>
          <a:noFill/>
        </p:spPr>
        <p:txBody>
          <a:bodyPr wrap="square" rtlCol="0">
            <a:spAutoFit/>
          </a:bodyPr>
          <a:lstStyle/>
          <a:p>
            <a:pPr marL="173038" indent="-173038">
              <a:spcAft>
                <a:spcPts val="600"/>
              </a:spcAft>
              <a:buFont typeface="Arial" panose="020B0604020202020204" pitchFamily="34" charset="0"/>
              <a:buChar char="•"/>
            </a:pPr>
            <a:r>
              <a:rPr lang="en-US" sz="1400" dirty="0">
                <a:latin typeface=" arial"/>
              </a:rPr>
              <a:t>Driven by Sales growth</a:t>
            </a:r>
          </a:p>
          <a:p>
            <a:pPr marL="173038" indent="-173038">
              <a:spcAft>
                <a:spcPts val="600"/>
              </a:spcAft>
              <a:buFont typeface="Arial" panose="020B0604020202020204" pitchFamily="34" charset="0"/>
              <a:buChar char="•"/>
            </a:pPr>
            <a:r>
              <a:rPr lang="en-US" sz="1400" dirty="0">
                <a:latin typeface=" arial"/>
              </a:rPr>
              <a:t>Slightly higher tax rate in Q3 ’21 compared to Q3 ’20</a:t>
            </a:r>
            <a:endParaRPr lang="en-US" dirty="0">
              <a:solidFill>
                <a:srgbClr val="FF0000"/>
              </a:solidFill>
            </a:endParaRPr>
          </a:p>
        </p:txBody>
      </p:sp>
      <p:sp>
        <p:nvSpPr>
          <p:cNvPr id="27" name="TextBox 26">
            <a:extLst>
              <a:ext uri="{FF2B5EF4-FFF2-40B4-BE49-F238E27FC236}">
                <a16:creationId xmlns:a16="http://schemas.microsoft.com/office/drawing/2014/main" id="{03F51B66-3DBB-4191-8FBA-4256576FBE60}"/>
              </a:ext>
            </a:extLst>
          </p:cNvPr>
          <p:cNvSpPr txBox="1"/>
          <p:nvPr/>
        </p:nvSpPr>
        <p:spPr>
          <a:xfrm>
            <a:off x="9372944" y="4416552"/>
            <a:ext cx="2432304" cy="1384995"/>
          </a:xfrm>
          <a:prstGeom prst="rect">
            <a:avLst/>
          </a:prstGeom>
          <a:noFill/>
        </p:spPr>
        <p:txBody>
          <a:bodyPr wrap="square" rtlCol="0">
            <a:spAutoFit/>
          </a:bodyPr>
          <a:lstStyle/>
          <a:p>
            <a:pPr marL="173038" indent="-173038">
              <a:spcAft>
                <a:spcPts val="600"/>
              </a:spcAft>
              <a:buFont typeface="Arial" panose="020B0604020202020204" pitchFamily="34" charset="0"/>
              <a:buChar char="•"/>
            </a:pPr>
            <a:r>
              <a:rPr lang="en-US" sz="1400" dirty="0">
                <a:latin typeface=" arial"/>
              </a:rPr>
              <a:t>Growth in earnings</a:t>
            </a:r>
          </a:p>
          <a:p>
            <a:pPr marL="173038" indent="-173038">
              <a:spcAft>
                <a:spcPts val="600"/>
              </a:spcAft>
              <a:buFont typeface="Arial" panose="020B0604020202020204" pitchFamily="34" charset="0"/>
              <a:buChar char="•"/>
            </a:pPr>
            <a:r>
              <a:rPr lang="en-US" sz="1400" dirty="0">
                <a:latin typeface=" arial"/>
              </a:rPr>
              <a:t>Small increase in diluted outstanding shares (+0.4%)</a:t>
            </a:r>
          </a:p>
          <a:p>
            <a:pPr marL="173038" indent="-173038">
              <a:spcAft>
                <a:spcPts val="600"/>
              </a:spcAft>
              <a:buFont typeface="Arial" panose="020B0604020202020204" pitchFamily="34" charset="0"/>
              <a:buChar char="•"/>
            </a:pPr>
            <a:endParaRPr lang="en-US" dirty="0">
              <a:solidFill>
                <a:srgbClr val="FF0000"/>
              </a:solidFill>
            </a:endParaRPr>
          </a:p>
        </p:txBody>
      </p:sp>
      <p:graphicFrame>
        <p:nvGraphicFramePr>
          <p:cNvPr id="23" name="Chart 22">
            <a:extLst>
              <a:ext uri="{FF2B5EF4-FFF2-40B4-BE49-F238E27FC236}">
                <a16:creationId xmlns:a16="http://schemas.microsoft.com/office/drawing/2014/main" id="{C41FB943-BFB7-4EFD-9A69-513E05806D69}"/>
              </a:ext>
            </a:extLst>
          </p:cNvPr>
          <p:cNvGraphicFramePr>
            <a:graphicFrameLocks noChangeAspect="1"/>
          </p:cNvGraphicFramePr>
          <p:nvPr>
            <p:extLst>
              <p:ext uri="{D42A27DB-BD31-4B8C-83A1-F6EECF244321}">
                <p14:modId xmlns:p14="http://schemas.microsoft.com/office/powerpoint/2010/main" val="4203718420"/>
              </p:ext>
            </p:extLst>
          </p:nvPr>
        </p:nvGraphicFramePr>
        <p:xfrm>
          <a:off x="327554" y="1911314"/>
          <a:ext cx="2637367" cy="24145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021A696C-FBC0-467A-A75F-9ED6CB8D0C96}"/>
              </a:ext>
            </a:extLst>
          </p:cNvPr>
          <p:cNvGraphicFramePr>
            <a:graphicFrameLocks noChangeAspect="1"/>
          </p:cNvGraphicFramePr>
          <p:nvPr>
            <p:extLst>
              <p:ext uri="{D42A27DB-BD31-4B8C-83A1-F6EECF244321}">
                <p14:modId xmlns:p14="http://schemas.microsoft.com/office/powerpoint/2010/main" val="1948159329"/>
              </p:ext>
            </p:extLst>
          </p:nvPr>
        </p:nvGraphicFramePr>
        <p:xfrm>
          <a:off x="3300412" y="1911314"/>
          <a:ext cx="2646892" cy="24145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a:extLst>
              <a:ext uri="{FF2B5EF4-FFF2-40B4-BE49-F238E27FC236}">
                <a16:creationId xmlns:a16="http://schemas.microsoft.com/office/drawing/2014/main" id="{CDC37F38-56F1-4242-8933-D135F06563C0}"/>
              </a:ext>
            </a:extLst>
          </p:cNvPr>
          <p:cNvGraphicFramePr>
            <a:graphicFrameLocks noChangeAspect="1"/>
          </p:cNvGraphicFramePr>
          <p:nvPr>
            <p:extLst>
              <p:ext uri="{D42A27DB-BD31-4B8C-83A1-F6EECF244321}">
                <p14:modId xmlns:p14="http://schemas.microsoft.com/office/powerpoint/2010/main" val="3829853145"/>
              </p:ext>
            </p:extLst>
          </p:nvPr>
        </p:nvGraphicFramePr>
        <p:xfrm>
          <a:off x="9217554" y="1911314"/>
          <a:ext cx="2646892" cy="24145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a:extLst>
              <a:ext uri="{FF2B5EF4-FFF2-40B4-BE49-F238E27FC236}">
                <a16:creationId xmlns:a16="http://schemas.microsoft.com/office/drawing/2014/main" id="{1443EE99-8BEC-4BD8-9237-9F23D49698FF}"/>
              </a:ext>
            </a:extLst>
          </p:cNvPr>
          <p:cNvGraphicFramePr>
            <a:graphicFrameLocks noChangeAspect="1"/>
          </p:cNvGraphicFramePr>
          <p:nvPr>
            <p:extLst>
              <p:ext uri="{D42A27DB-BD31-4B8C-83A1-F6EECF244321}">
                <p14:modId xmlns:p14="http://schemas.microsoft.com/office/powerpoint/2010/main" val="1078526189"/>
              </p:ext>
            </p:extLst>
          </p:nvPr>
        </p:nvGraphicFramePr>
        <p:xfrm>
          <a:off x="6254221" y="1904725"/>
          <a:ext cx="2651760" cy="2427765"/>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30961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9621-A716-4712-9FAF-8496AD144F0F}"/>
              </a:ext>
            </a:extLst>
          </p:cNvPr>
          <p:cNvSpPr>
            <a:spLocks noGrp="1"/>
          </p:cNvSpPr>
          <p:nvPr>
            <p:ph type="title"/>
          </p:nvPr>
        </p:nvSpPr>
        <p:spPr/>
        <p:txBody>
          <a:bodyPr/>
          <a:lstStyle/>
          <a:p>
            <a:r>
              <a:rPr lang="en-US" dirty="0"/>
              <a:t>Historical Financials</a:t>
            </a:r>
          </a:p>
        </p:txBody>
      </p:sp>
      <p:sp>
        <p:nvSpPr>
          <p:cNvPr id="4" name="Slide Number Placeholder 3">
            <a:extLst>
              <a:ext uri="{FF2B5EF4-FFF2-40B4-BE49-F238E27FC236}">
                <a16:creationId xmlns:a16="http://schemas.microsoft.com/office/drawing/2014/main" id="{2626402C-0FD4-4764-97BA-F89A7D0D1177}"/>
              </a:ext>
            </a:extLst>
          </p:cNvPr>
          <p:cNvSpPr>
            <a:spLocks noGrp="1"/>
          </p:cNvSpPr>
          <p:nvPr>
            <p:ph type="sldNum" sz="quarter" idx="12"/>
          </p:nvPr>
        </p:nvSpPr>
        <p:spPr/>
        <p:txBody>
          <a:bodyPr/>
          <a:lstStyle/>
          <a:p>
            <a:fld id="{9C78B1D6-8B69-448B-B720-81701B3330F4}" type="slidenum">
              <a:rPr lang="en-US" smtClean="0"/>
              <a:pPr/>
              <a:t>13</a:t>
            </a:fld>
            <a:endParaRPr lang="en-US" dirty="0"/>
          </a:p>
        </p:txBody>
      </p:sp>
      <p:sp>
        <p:nvSpPr>
          <p:cNvPr id="5" name="Text Placeholder 4">
            <a:extLst>
              <a:ext uri="{FF2B5EF4-FFF2-40B4-BE49-F238E27FC236}">
                <a16:creationId xmlns:a16="http://schemas.microsoft.com/office/drawing/2014/main" id="{2916D7B1-04AD-4E35-82A1-0418C6661563}"/>
              </a:ext>
            </a:extLst>
          </p:cNvPr>
          <p:cNvSpPr>
            <a:spLocks noGrp="1"/>
          </p:cNvSpPr>
          <p:nvPr>
            <p:ph type="body" sz="quarter" idx="13"/>
          </p:nvPr>
        </p:nvSpPr>
        <p:spPr/>
        <p:txBody>
          <a:bodyPr/>
          <a:lstStyle/>
          <a:p>
            <a:r>
              <a:rPr lang="en-US" dirty="0"/>
              <a:t>Consistent Performance Due To Resilient Business Model</a:t>
            </a:r>
          </a:p>
        </p:txBody>
      </p:sp>
      <p:sp>
        <p:nvSpPr>
          <p:cNvPr id="14" name="TextBox 13">
            <a:extLst>
              <a:ext uri="{FF2B5EF4-FFF2-40B4-BE49-F238E27FC236}">
                <a16:creationId xmlns:a16="http://schemas.microsoft.com/office/drawing/2014/main" id="{62E44EB4-DA55-40EF-8B2E-79E17F80DD1F}"/>
              </a:ext>
            </a:extLst>
          </p:cNvPr>
          <p:cNvSpPr txBox="1"/>
          <p:nvPr/>
        </p:nvSpPr>
        <p:spPr>
          <a:xfrm>
            <a:off x="840200" y="848629"/>
            <a:ext cx="4341400" cy="369332"/>
          </a:xfrm>
          <a:prstGeom prst="rect">
            <a:avLst/>
          </a:prstGeom>
          <a:solidFill>
            <a:schemeClr val="bg1">
              <a:lumMod val="85000"/>
            </a:schemeClr>
          </a:solidFill>
        </p:spPr>
        <p:txBody>
          <a:bodyPr wrap="square" rtlCol="0">
            <a:spAutoFit/>
          </a:bodyPr>
          <a:lstStyle/>
          <a:p>
            <a:pPr algn="ctr"/>
            <a:r>
              <a:rPr lang="en-US" b="1" dirty="0">
                <a:latin typeface=" arial"/>
              </a:rPr>
              <a:t>SALES </a:t>
            </a:r>
            <a:r>
              <a:rPr lang="en-US" sz="1100" b="1" dirty="0">
                <a:latin typeface=" arial"/>
              </a:rPr>
              <a:t>($M)</a:t>
            </a:r>
            <a:endParaRPr lang="en-US" b="1" dirty="0">
              <a:latin typeface=" arial"/>
            </a:endParaRPr>
          </a:p>
        </p:txBody>
      </p:sp>
      <p:sp>
        <p:nvSpPr>
          <p:cNvPr id="15" name="TextBox 14">
            <a:extLst>
              <a:ext uri="{FF2B5EF4-FFF2-40B4-BE49-F238E27FC236}">
                <a16:creationId xmlns:a16="http://schemas.microsoft.com/office/drawing/2014/main" id="{0B472D02-6BDC-4043-8322-A1973B5697B7}"/>
              </a:ext>
            </a:extLst>
          </p:cNvPr>
          <p:cNvSpPr txBox="1"/>
          <p:nvPr/>
        </p:nvSpPr>
        <p:spPr>
          <a:xfrm>
            <a:off x="6728226" y="846351"/>
            <a:ext cx="4341400" cy="369332"/>
          </a:xfrm>
          <a:prstGeom prst="rect">
            <a:avLst/>
          </a:prstGeom>
          <a:solidFill>
            <a:schemeClr val="bg1">
              <a:lumMod val="85000"/>
            </a:schemeClr>
          </a:solidFill>
        </p:spPr>
        <p:txBody>
          <a:bodyPr wrap="square" rtlCol="0">
            <a:spAutoFit/>
          </a:bodyPr>
          <a:lstStyle/>
          <a:p>
            <a:pPr algn="ctr"/>
            <a:r>
              <a:rPr lang="en-US" b="1" dirty="0">
                <a:latin typeface=" arial"/>
              </a:rPr>
              <a:t>ADJ. EBITDA</a:t>
            </a:r>
            <a:r>
              <a:rPr lang="en-US" sz="1100" b="1" dirty="0">
                <a:latin typeface=" arial"/>
              </a:rPr>
              <a:t> ($M)</a:t>
            </a:r>
          </a:p>
        </p:txBody>
      </p:sp>
      <p:sp>
        <p:nvSpPr>
          <p:cNvPr id="16" name="TextBox 15">
            <a:extLst>
              <a:ext uri="{FF2B5EF4-FFF2-40B4-BE49-F238E27FC236}">
                <a16:creationId xmlns:a16="http://schemas.microsoft.com/office/drawing/2014/main" id="{A7D246D7-00FD-4663-AEDC-BFA6F8A51464}"/>
              </a:ext>
            </a:extLst>
          </p:cNvPr>
          <p:cNvSpPr txBox="1"/>
          <p:nvPr/>
        </p:nvSpPr>
        <p:spPr>
          <a:xfrm>
            <a:off x="840200" y="3496638"/>
            <a:ext cx="4341400" cy="369332"/>
          </a:xfrm>
          <a:prstGeom prst="rect">
            <a:avLst/>
          </a:prstGeom>
          <a:solidFill>
            <a:schemeClr val="bg1">
              <a:lumMod val="85000"/>
            </a:schemeClr>
          </a:solidFill>
        </p:spPr>
        <p:txBody>
          <a:bodyPr wrap="square" rtlCol="0">
            <a:spAutoFit/>
          </a:bodyPr>
          <a:lstStyle/>
          <a:p>
            <a:pPr algn="ctr"/>
            <a:r>
              <a:rPr lang="en-US" b="1" dirty="0">
                <a:latin typeface=" arial"/>
              </a:rPr>
              <a:t>ADJ. NET EARNINGS </a:t>
            </a:r>
            <a:r>
              <a:rPr lang="en-US" sz="1100" b="1" dirty="0">
                <a:latin typeface=" arial"/>
              </a:rPr>
              <a:t>($M)</a:t>
            </a:r>
          </a:p>
        </p:txBody>
      </p:sp>
      <p:sp>
        <p:nvSpPr>
          <p:cNvPr id="17" name="TextBox 16">
            <a:extLst>
              <a:ext uri="{FF2B5EF4-FFF2-40B4-BE49-F238E27FC236}">
                <a16:creationId xmlns:a16="http://schemas.microsoft.com/office/drawing/2014/main" id="{39AC8E31-DA88-41C3-A2B7-3C2D0CB9123D}"/>
              </a:ext>
            </a:extLst>
          </p:cNvPr>
          <p:cNvSpPr txBox="1"/>
          <p:nvPr/>
        </p:nvSpPr>
        <p:spPr>
          <a:xfrm>
            <a:off x="6728226" y="3494360"/>
            <a:ext cx="4341400" cy="369332"/>
          </a:xfrm>
          <a:prstGeom prst="rect">
            <a:avLst/>
          </a:prstGeom>
          <a:solidFill>
            <a:schemeClr val="bg1">
              <a:lumMod val="85000"/>
            </a:schemeClr>
          </a:solidFill>
        </p:spPr>
        <p:txBody>
          <a:bodyPr wrap="square" rtlCol="0">
            <a:spAutoFit/>
          </a:bodyPr>
          <a:lstStyle/>
          <a:p>
            <a:pPr algn="ctr"/>
            <a:r>
              <a:rPr lang="en-US" b="1" dirty="0">
                <a:latin typeface=" arial"/>
              </a:rPr>
              <a:t>ADJ. EPS </a:t>
            </a:r>
            <a:r>
              <a:rPr lang="en-US" sz="1100" b="1" dirty="0">
                <a:latin typeface=" arial"/>
              </a:rPr>
              <a:t>($/share)</a:t>
            </a:r>
          </a:p>
        </p:txBody>
      </p:sp>
      <p:graphicFrame>
        <p:nvGraphicFramePr>
          <p:cNvPr id="13" name="Chart 12">
            <a:extLst>
              <a:ext uri="{FF2B5EF4-FFF2-40B4-BE49-F238E27FC236}">
                <a16:creationId xmlns:a16="http://schemas.microsoft.com/office/drawing/2014/main" id="{8D81586E-8C6C-4131-A40C-5AD161BAE6F2}"/>
              </a:ext>
            </a:extLst>
          </p:cNvPr>
          <p:cNvGraphicFramePr>
            <a:graphicFrameLocks/>
          </p:cNvGraphicFramePr>
          <p:nvPr>
            <p:extLst>
              <p:ext uri="{D42A27DB-BD31-4B8C-83A1-F6EECF244321}">
                <p14:modId xmlns:p14="http://schemas.microsoft.com/office/powerpoint/2010/main" val="3270172181"/>
              </p:ext>
            </p:extLst>
          </p:nvPr>
        </p:nvGraphicFramePr>
        <p:xfrm>
          <a:off x="6529318" y="1215682"/>
          <a:ext cx="4739216" cy="21193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4E2620E0-6195-40C5-BBEC-DB8062239FE1}"/>
              </a:ext>
            </a:extLst>
          </p:cNvPr>
          <p:cNvGraphicFramePr>
            <a:graphicFrameLocks/>
          </p:cNvGraphicFramePr>
          <p:nvPr>
            <p:extLst>
              <p:ext uri="{D42A27DB-BD31-4B8C-83A1-F6EECF244321}">
                <p14:modId xmlns:p14="http://schemas.microsoft.com/office/powerpoint/2010/main" val="2763548065"/>
              </p:ext>
            </p:extLst>
          </p:nvPr>
        </p:nvGraphicFramePr>
        <p:xfrm>
          <a:off x="609600" y="1215683"/>
          <a:ext cx="4739216" cy="21193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Chart 18">
            <a:extLst>
              <a:ext uri="{FF2B5EF4-FFF2-40B4-BE49-F238E27FC236}">
                <a16:creationId xmlns:a16="http://schemas.microsoft.com/office/drawing/2014/main" id="{4E675A7C-AA65-445F-B485-9D67586D0892}"/>
              </a:ext>
            </a:extLst>
          </p:cNvPr>
          <p:cNvGraphicFramePr>
            <a:graphicFrameLocks/>
          </p:cNvGraphicFramePr>
          <p:nvPr>
            <p:extLst>
              <p:ext uri="{D42A27DB-BD31-4B8C-83A1-F6EECF244321}">
                <p14:modId xmlns:p14="http://schemas.microsoft.com/office/powerpoint/2010/main" val="4004048876"/>
              </p:ext>
            </p:extLst>
          </p:nvPr>
        </p:nvGraphicFramePr>
        <p:xfrm>
          <a:off x="6529318" y="3860013"/>
          <a:ext cx="4739216" cy="211931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a:extLst>
              <a:ext uri="{FF2B5EF4-FFF2-40B4-BE49-F238E27FC236}">
                <a16:creationId xmlns:a16="http://schemas.microsoft.com/office/drawing/2014/main" id="{2DB0231A-FB28-4FDE-988B-DBA9D74BFE53}"/>
              </a:ext>
            </a:extLst>
          </p:cNvPr>
          <p:cNvGraphicFramePr>
            <a:graphicFrameLocks/>
          </p:cNvGraphicFramePr>
          <p:nvPr>
            <p:extLst>
              <p:ext uri="{D42A27DB-BD31-4B8C-83A1-F6EECF244321}">
                <p14:modId xmlns:p14="http://schemas.microsoft.com/office/powerpoint/2010/main" val="3719939278"/>
              </p:ext>
            </p:extLst>
          </p:nvPr>
        </p:nvGraphicFramePr>
        <p:xfrm>
          <a:off x="641292" y="3860015"/>
          <a:ext cx="4739216" cy="21193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24844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9621-A716-4712-9FAF-8496AD144F0F}"/>
              </a:ext>
            </a:extLst>
          </p:cNvPr>
          <p:cNvSpPr>
            <a:spLocks noGrp="1"/>
          </p:cNvSpPr>
          <p:nvPr>
            <p:ph type="title"/>
          </p:nvPr>
        </p:nvSpPr>
        <p:spPr/>
        <p:txBody>
          <a:bodyPr/>
          <a:lstStyle/>
          <a:p>
            <a:r>
              <a:rPr lang="en-US" dirty="0"/>
              <a:t>Segment Financials</a:t>
            </a:r>
          </a:p>
        </p:txBody>
      </p:sp>
      <p:sp>
        <p:nvSpPr>
          <p:cNvPr id="4" name="Slide Number Placeholder 3">
            <a:extLst>
              <a:ext uri="{FF2B5EF4-FFF2-40B4-BE49-F238E27FC236}">
                <a16:creationId xmlns:a16="http://schemas.microsoft.com/office/drawing/2014/main" id="{2626402C-0FD4-4764-97BA-F89A7D0D1177}"/>
              </a:ext>
            </a:extLst>
          </p:cNvPr>
          <p:cNvSpPr>
            <a:spLocks noGrp="1"/>
          </p:cNvSpPr>
          <p:nvPr>
            <p:ph type="sldNum" sz="quarter" idx="12"/>
          </p:nvPr>
        </p:nvSpPr>
        <p:spPr/>
        <p:txBody>
          <a:bodyPr/>
          <a:lstStyle/>
          <a:p>
            <a:fld id="{9C78B1D6-8B69-448B-B720-81701B3330F4}" type="slidenum">
              <a:rPr lang="en-US" smtClean="0"/>
              <a:pPr/>
              <a:t>14</a:t>
            </a:fld>
            <a:endParaRPr lang="en-US" dirty="0"/>
          </a:p>
        </p:txBody>
      </p:sp>
      <p:sp>
        <p:nvSpPr>
          <p:cNvPr id="5" name="Text Placeholder 4">
            <a:extLst>
              <a:ext uri="{FF2B5EF4-FFF2-40B4-BE49-F238E27FC236}">
                <a16:creationId xmlns:a16="http://schemas.microsoft.com/office/drawing/2014/main" id="{2916D7B1-04AD-4E35-82A1-0418C6661563}"/>
              </a:ext>
            </a:extLst>
          </p:cNvPr>
          <p:cNvSpPr>
            <a:spLocks noGrp="1"/>
          </p:cNvSpPr>
          <p:nvPr>
            <p:ph type="body" sz="quarter" idx="13"/>
          </p:nvPr>
        </p:nvSpPr>
        <p:spPr/>
        <p:txBody>
          <a:bodyPr/>
          <a:lstStyle/>
          <a:p>
            <a:r>
              <a:rPr lang="en-US" dirty="0"/>
              <a:t>Resilient Business Models </a:t>
            </a:r>
          </a:p>
        </p:txBody>
      </p:sp>
      <p:sp>
        <p:nvSpPr>
          <p:cNvPr id="14" name="TextBox 13">
            <a:extLst>
              <a:ext uri="{FF2B5EF4-FFF2-40B4-BE49-F238E27FC236}">
                <a16:creationId xmlns:a16="http://schemas.microsoft.com/office/drawing/2014/main" id="{62E44EB4-DA55-40EF-8B2E-79E17F80DD1F}"/>
              </a:ext>
            </a:extLst>
          </p:cNvPr>
          <p:cNvSpPr txBox="1"/>
          <p:nvPr/>
        </p:nvSpPr>
        <p:spPr>
          <a:xfrm>
            <a:off x="955500" y="846351"/>
            <a:ext cx="4341400" cy="369332"/>
          </a:xfrm>
          <a:prstGeom prst="rect">
            <a:avLst/>
          </a:prstGeom>
          <a:solidFill>
            <a:schemeClr val="bg1">
              <a:lumMod val="85000"/>
            </a:schemeClr>
          </a:solidFill>
        </p:spPr>
        <p:txBody>
          <a:bodyPr wrap="square" rtlCol="0">
            <a:spAutoFit/>
          </a:bodyPr>
          <a:lstStyle/>
          <a:p>
            <a:pPr algn="ctr"/>
            <a:r>
              <a:rPr lang="en-US" b="1" dirty="0">
                <a:latin typeface=" arial"/>
              </a:rPr>
              <a:t>SALES ($M)</a:t>
            </a:r>
          </a:p>
        </p:txBody>
      </p:sp>
      <p:sp>
        <p:nvSpPr>
          <p:cNvPr id="15" name="TextBox 14">
            <a:extLst>
              <a:ext uri="{FF2B5EF4-FFF2-40B4-BE49-F238E27FC236}">
                <a16:creationId xmlns:a16="http://schemas.microsoft.com/office/drawing/2014/main" id="{0B472D02-6BDC-4043-8322-A1973B5697B7}"/>
              </a:ext>
            </a:extLst>
          </p:cNvPr>
          <p:cNvSpPr txBox="1"/>
          <p:nvPr/>
        </p:nvSpPr>
        <p:spPr>
          <a:xfrm>
            <a:off x="6728226" y="846351"/>
            <a:ext cx="4341400" cy="369332"/>
          </a:xfrm>
          <a:prstGeom prst="rect">
            <a:avLst/>
          </a:prstGeom>
          <a:solidFill>
            <a:schemeClr val="bg1">
              <a:lumMod val="85000"/>
            </a:schemeClr>
          </a:solidFill>
        </p:spPr>
        <p:txBody>
          <a:bodyPr wrap="square" rtlCol="0">
            <a:spAutoFit/>
          </a:bodyPr>
          <a:lstStyle/>
          <a:p>
            <a:pPr algn="ctr"/>
            <a:r>
              <a:rPr lang="en-US" b="1" dirty="0">
                <a:latin typeface=" arial"/>
              </a:rPr>
              <a:t>ADJ. EBITDA ($M)</a:t>
            </a:r>
          </a:p>
        </p:txBody>
      </p:sp>
      <p:sp>
        <p:nvSpPr>
          <p:cNvPr id="26" name="TextBox 25">
            <a:extLst>
              <a:ext uri="{FF2B5EF4-FFF2-40B4-BE49-F238E27FC236}">
                <a16:creationId xmlns:a16="http://schemas.microsoft.com/office/drawing/2014/main" id="{9F5D2CDA-743E-4DB4-9579-0D0557F536C2}"/>
              </a:ext>
            </a:extLst>
          </p:cNvPr>
          <p:cNvSpPr txBox="1"/>
          <p:nvPr/>
        </p:nvSpPr>
        <p:spPr>
          <a:xfrm>
            <a:off x="5881572" y="2375819"/>
            <a:ext cx="731354" cy="2477601"/>
          </a:xfrm>
          <a:prstGeom prst="rect">
            <a:avLst/>
          </a:prstGeom>
          <a:noFill/>
        </p:spPr>
        <p:txBody>
          <a:bodyPr wrap="none" rtlCol="0">
            <a:spAutoFit/>
          </a:bodyPr>
          <a:lstStyle/>
          <a:p>
            <a:r>
              <a:rPr lang="en-US" dirty="0"/>
              <a:t>Other</a:t>
            </a:r>
          </a:p>
          <a:p>
            <a:endParaRPr lang="en-US" sz="1100" dirty="0"/>
          </a:p>
          <a:p>
            <a:r>
              <a:rPr lang="en-US" dirty="0"/>
              <a:t>SP</a:t>
            </a:r>
          </a:p>
          <a:p>
            <a:endParaRPr lang="en-US" dirty="0"/>
          </a:p>
          <a:p>
            <a:r>
              <a:rPr lang="en-US" dirty="0"/>
              <a:t>ANH</a:t>
            </a:r>
          </a:p>
          <a:p>
            <a:endParaRPr lang="en-US" dirty="0"/>
          </a:p>
          <a:p>
            <a:endParaRPr lang="en-US" dirty="0"/>
          </a:p>
          <a:p>
            <a:endParaRPr lang="en-US" dirty="0"/>
          </a:p>
          <a:p>
            <a:r>
              <a:rPr lang="en-US" dirty="0"/>
              <a:t>HNH</a:t>
            </a:r>
          </a:p>
        </p:txBody>
      </p:sp>
      <p:sp>
        <p:nvSpPr>
          <p:cNvPr id="28" name="TextBox 27">
            <a:extLst>
              <a:ext uri="{FF2B5EF4-FFF2-40B4-BE49-F238E27FC236}">
                <a16:creationId xmlns:a16="http://schemas.microsoft.com/office/drawing/2014/main" id="{D74C6270-B1A4-473E-9B6E-991C6EE8830C}"/>
              </a:ext>
            </a:extLst>
          </p:cNvPr>
          <p:cNvSpPr txBox="1"/>
          <p:nvPr/>
        </p:nvSpPr>
        <p:spPr>
          <a:xfrm>
            <a:off x="138249" y="2292488"/>
            <a:ext cx="731354" cy="2554545"/>
          </a:xfrm>
          <a:prstGeom prst="rect">
            <a:avLst/>
          </a:prstGeom>
          <a:noFill/>
        </p:spPr>
        <p:txBody>
          <a:bodyPr wrap="none" rtlCol="0">
            <a:spAutoFit/>
          </a:bodyPr>
          <a:lstStyle/>
          <a:p>
            <a:r>
              <a:rPr lang="en-US" dirty="0"/>
              <a:t>Other</a:t>
            </a:r>
          </a:p>
          <a:p>
            <a:endParaRPr lang="en-US" sz="600" dirty="0"/>
          </a:p>
          <a:p>
            <a:r>
              <a:rPr lang="en-US" dirty="0"/>
              <a:t>SP</a:t>
            </a:r>
          </a:p>
          <a:p>
            <a:endParaRPr lang="en-US" dirty="0"/>
          </a:p>
          <a:p>
            <a:r>
              <a:rPr lang="en-US" dirty="0"/>
              <a:t>ANH</a:t>
            </a:r>
          </a:p>
          <a:p>
            <a:endParaRPr lang="en-US" dirty="0"/>
          </a:p>
          <a:p>
            <a:endParaRPr lang="en-US" dirty="0"/>
          </a:p>
          <a:p>
            <a:endParaRPr lang="en-US" sz="1400" dirty="0"/>
          </a:p>
          <a:p>
            <a:endParaRPr lang="en-US" sz="1400" dirty="0"/>
          </a:p>
          <a:p>
            <a:r>
              <a:rPr lang="en-US" dirty="0"/>
              <a:t>HNH</a:t>
            </a:r>
          </a:p>
        </p:txBody>
      </p:sp>
      <p:graphicFrame>
        <p:nvGraphicFramePr>
          <p:cNvPr id="11" name="Chart 10">
            <a:extLst>
              <a:ext uri="{FF2B5EF4-FFF2-40B4-BE49-F238E27FC236}">
                <a16:creationId xmlns:a16="http://schemas.microsoft.com/office/drawing/2014/main" id="{51E737BE-9381-4D71-A072-2614A942A2C6}"/>
              </a:ext>
            </a:extLst>
          </p:cNvPr>
          <p:cNvGraphicFramePr>
            <a:graphicFrameLocks/>
          </p:cNvGraphicFramePr>
          <p:nvPr>
            <p:extLst>
              <p:ext uri="{D42A27DB-BD31-4B8C-83A1-F6EECF244321}">
                <p14:modId xmlns:p14="http://schemas.microsoft.com/office/powerpoint/2010/main" val="1837268126"/>
              </p:ext>
            </p:extLst>
          </p:nvPr>
        </p:nvGraphicFramePr>
        <p:xfrm>
          <a:off x="840200" y="1203000"/>
          <a:ext cx="4572000" cy="43891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22EAC96A-55AB-47E7-A983-5E94D36140B0}"/>
              </a:ext>
            </a:extLst>
          </p:cNvPr>
          <p:cNvGraphicFramePr>
            <a:graphicFrameLocks/>
          </p:cNvGraphicFramePr>
          <p:nvPr>
            <p:extLst>
              <p:ext uri="{D42A27DB-BD31-4B8C-83A1-F6EECF244321}">
                <p14:modId xmlns:p14="http://schemas.microsoft.com/office/powerpoint/2010/main" val="1546277203"/>
              </p:ext>
            </p:extLst>
          </p:nvPr>
        </p:nvGraphicFramePr>
        <p:xfrm>
          <a:off x="6602673" y="1203000"/>
          <a:ext cx="4572000" cy="4389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23597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title="gggg">
            <a:extLst>
              <a:ext uri="{FF2B5EF4-FFF2-40B4-BE49-F238E27FC236}">
                <a16:creationId xmlns:a16="http://schemas.microsoft.com/office/drawing/2014/main" id="{C4726EF7-7312-44E2-A33D-55CECB153CF1}"/>
              </a:ext>
            </a:extLst>
          </p:cNvPr>
          <p:cNvGraphicFramePr/>
          <p:nvPr>
            <p:extLst>
              <p:ext uri="{D42A27DB-BD31-4B8C-83A1-F6EECF244321}">
                <p14:modId xmlns:p14="http://schemas.microsoft.com/office/powerpoint/2010/main" val="1940746155"/>
              </p:ext>
            </p:extLst>
          </p:nvPr>
        </p:nvGraphicFramePr>
        <p:xfrm>
          <a:off x="5627568" y="1467474"/>
          <a:ext cx="6266151" cy="3895344"/>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85AFF810-41B3-4358-AC45-7C1FF8A58FB9}"/>
              </a:ext>
            </a:extLst>
          </p:cNvPr>
          <p:cNvSpPr/>
          <p:nvPr/>
        </p:nvSpPr>
        <p:spPr>
          <a:xfrm>
            <a:off x="3526143" y="3321309"/>
            <a:ext cx="4041648" cy="251770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89F308D-59F4-4195-A8A3-43781E481FB3}"/>
              </a:ext>
            </a:extLst>
          </p:cNvPr>
          <p:cNvSpPr/>
          <p:nvPr/>
        </p:nvSpPr>
        <p:spPr>
          <a:xfrm>
            <a:off x="2054352" y="795528"/>
            <a:ext cx="4041648" cy="5093208"/>
          </a:xfrm>
          <a:prstGeom prst="rect">
            <a:avLst/>
          </a:prstGeom>
          <a:noFill/>
          <a:ln w="31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E27816-EBD1-429B-8E43-C5EAED397107}"/>
              </a:ext>
            </a:extLst>
          </p:cNvPr>
          <p:cNvSpPr/>
          <p:nvPr/>
        </p:nvSpPr>
        <p:spPr>
          <a:xfrm>
            <a:off x="6208776" y="795528"/>
            <a:ext cx="4041648" cy="247064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3"/>
          </p:nvPr>
        </p:nvSpPr>
        <p:spPr/>
        <p:txBody>
          <a:bodyPr anchor="t"/>
          <a:lstStyle/>
          <a:p>
            <a:r>
              <a:rPr lang="en-US" dirty="0">
                <a:cs typeface="Arial" panose="020B0604020202020204" pitchFamily="34" charset="0"/>
              </a:rPr>
              <a:t>Maintain Disciplined Capital Allocation Strategy</a:t>
            </a:r>
          </a:p>
          <a:p>
            <a:endParaRPr lang="en-US" dirty="0"/>
          </a:p>
        </p:txBody>
      </p:sp>
      <p:sp>
        <p:nvSpPr>
          <p:cNvPr id="6" name="Title 5">
            <a:extLst>
              <a:ext uri="{FF2B5EF4-FFF2-40B4-BE49-F238E27FC236}">
                <a16:creationId xmlns:a16="http://schemas.microsoft.com/office/drawing/2014/main" id="{EFB80BF0-CB2B-4B61-8006-FC1995B39760}"/>
              </a:ext>
            </a:extLst>
          </p:cNvPr>
          <p:cNvSpPr>
            <a:spLocks noGrp="1"/>
          </p:cNvSpPr>
          <p:nvPr>
            <p:ph type="title"/>
          </p:nvPr>
        </p:nvSpPr>
        <p:spPr/>
        <p:txBody>
          <a:bodyPr>
            <a:normAutofit/>
          </a:bodyPr>
          <a:lstStyle/>
          <a:p>
            <a:r>
              <a:rPr lang="en-US" dirty="0"/>
              <a:t>Capital Allocation Strategy and M&amp;A</a:t>
            </a:r>
            <a:endParaRPr lang="en-US" sz="3200" dirty="0"/>
          </a:p>
        </p:txBody>
      </p:sp>
      <p:sp>
        <p:nvSpPr>
          <p:cNvPr id="2" name="TextBox 1">
            <a:extLst>
              <a:ext uri="{FF2B5EF4-FFF2-40B4-BE49-F238E27FC236}">
                <a16:creationId xmlns:a16="http://schemas.microsoft.com/office/drawing/2014/main" id="{FEDF3346-B521-4FB1-9C8B-3EB6AB516F02}"/>
              </a:ext>
            </a:extLst>
          </p:cNvPr>
          <p:cNvSpPr txBox="1"/>
          <p:nvPr/>
        </p:nvSpPr>
        <p:spPr>
          <a:xfrm>
            <a:off x="866775" y="1215674"/>
            <a:ext cx="4876800" cy="521681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dirty="0">
                <a:latin typeface=" arial"/>
              </a:rPr>
              <a:t>Prioritize organic growth investments</a:t>
            </a:r>
          </a:p>
          <a:p>
            <a:pPr marL="285750" indent="-285750">
              <a:spcAft>
                <a:spcPts val="1200"/>
              </a:spcAft>
              <a:buFont typeface="Arial" panose="020B0604020202020204" pitchFamily="34" charset="0"/>
              <a:buChar char="•"/>
            </a:pPr>
            <a:r>
              <a:rPr lang="en-US" dirty="0">
                <a:latin typeface=" arial"/>
              </a:rPr>
              <a:t>Augment organic growth with targeted M&amp;A</a:t>
            </a:r>
          </a:p>
          <a:p>
            <a:pPr marL="285750" indent="-285750">
              <a:spcAft>
                <a:spcPts val="1200"/>
              </a:spcAft>
              <a:buFont typeface="Arial" panose="020B0604020202020204" pitchFamily="34" charset="0"/>
              <a:buChar char="•"/>
            </a:pPr>
            <a:r>
              <a:rPr lang="en-US" dirty="0">
                <a:latin typeface=" arial"/>
              </a:rPr>
              <a:t>Pay down debt</a:t>
            </a:r>
          </a:p>
          <a:p>
            <a:pPr marL="285750" indent="-285750">
              <a:spcAft>
                <a:spcPts val="1200"/>
              </a:spcAft>
              <a:buFont typeface="Arial" panose="020B0604020202020204" pitchFamily="34" charset="0"/>
              <a:buChar char="•"/>
            </a:pPr>
            <a:r>
              <a:rPr lang="en-US" dirty="0">
                <a:latin typeface=" arial"/>
              </a:rPr>
              <a:t>Continue to pay and grow dividend</a:t>
            </a:r>
          </a:p>
          <a:p>
            <a:pPr marL="285750" indent="-285750">
              <a:spcAft>
                <a:spcPts val="1200"/>
              </a:spcAft>
              <a:buFont typeface="Arial" panose="020B0604020202020204" pitchFamily="34" charset="0"/>
              <a:buChar char="•"/>
            </a:pPr>
            <a:r>
              <a:rPr lang="en-US" dirty="0">
                <a:latin typeface=" arial"/>
              </a:rPr>
              <a:t>Stock buy-backs for anti-dilution</a:t>
            </a:r>
          </a:p>
          <a:p>
            <a:pPr>
              <a:spcAft>
                <a:spcPts val="600"/>
              </a:spcAft>
            </a:pPr>
            <a:endParaRPr lang="en-US" sz="3200" b="1" dirty="0">
              <a:latin typeface=" arial"/>
            </a:endParaRPr>
          </a:p>
          <a:p>
            <a:pPr marL="285750" indent="-285750">
              <a:spcAft>
                <a:spcPts val="1200"/>
              </a:spcAft>
              <a:buFont typeface="Arial" panose="020B0604020202020204" pitchFamily="34" charset="0"/>
              <a:buChar char="•"/>
            </a:pPr>
            <a:r>
              <a:rPr lang="en-US" dirty="0">
                <a:latin typeface=" arial"/>
              </a:rPr>
              <a:t>Six acquisitions since 2016</a:t>
            </a:r>
          </a:p>
          <a:p>
            <a:pPr marL="285750" indent="-285750">
              <a:spcAft>
                <a:spcPts val="1200"/>
              </a:spcAft>
              <a:buFont typeface="Arial" panose="020B0604020202020204" pitchFamily="34" charset="0"/>
              <a:buChar char="•"/>
            </a:pPr>
            <a:r>
              <a:rPr lang="en-US" dirty="0">
                <a:latin typeface=" arial"/>
              </a:rPr>
              <a:t>Focus on core Nutrition &amp; Health</a:t>
            </a:r>
          </a:p>
          <a:p>
            <a:pPr marL="285750" indent="-285750">
              <a:spcAft>
                <a:spcPts val="1200"/>
              </a:spcAft>
              <a:buFont typeface="Arial" panose="020B0604020202020204" pitchFamily="34" charset="0"/>
              <a:buChar char="•"/>
            </a:pPr>
            <a:r>
              <a:rPr lang="en-US" dirty="0">
                <a:latin typeface=" arial"/>
              </a:rPr>
              <a:t>Adding geographic reach, adjacent products/technologies, and market consolidation</a:t>
            </a:r>
          </a:p>
          <a:p>
            <a:pPr marL="285750" indent="-285750">
              <a:buFont typeface="Arial" panose="020B0604020202020204" pitchFamily="34" charset="0"/>
              <a:buChar char="•"/>
            </a:pPr>
            <a:endParaRPr lang="en-US" dirty="0">
              <a:latin typeface=" arial"/>
            </a:endParaRPr>
          </a:p>
          <a:p>
            <a:pPr marL="285750" indent="-285750">
              <a:buFont typeface="Arial" panose="020B0604020202020204" pitchFamily="34" charset="0"/>
              <a:buChar char="•"/>
            </a:pPr>
            <a:endParaRPr lang="en-US" dirty="0">
              <a:latin typeface=" arial"/>
            </a:endParaRPr>
          </a:p>
        </p:txBody>
      </p:sp>
      <p:sp>
        <p:nvSpPr>
          <p:cNvPr id="13" name="TextBox 12">
            <a:extLst>
              <a:ext uri="{FF2B5EF4-FFF2-40B4-BE49-F238E27FC236}">
                <a16:creationId xmlns:a16="http://schemas.microsoft.com/office/drawing/2014/main" id="{24F987EB-646C-4B0A-BA44-25FD1A591B47}"/>
              </a:ext>
            </a:extLst>
          </p:cNvPr>
          <p:cNvSpPr txBox="1"/>
          <p:nvPr/>
        </p:nvSpPr>
        <p:spPr>
          <a:xfrm>
            <a:off x="5929460" y="873934"/>
            <a:ext cx="5495826" cy="369332"/>
          </a:xfrm>
          <a:prstGeom prst="rect">
            <a:avLst/>
          </a:prstGeom>
          <a:noFill/>
        </p:spPr>
        <p:txBody>
          <a:bodyPr wrap="square" rtlCol="0">
            <a:spAutoFit/>
          </a:bodyPr>
          <a:lstStyle/>
          <a:p>
            <a:pPr algn="ctr"/>
            <a:r>
              <a:rPr lang="en-US" b="1" dirty="0">
                <a:latin typeface=" arial"/>
              </a:rPr>
              <a:t>Annual Cash Flow ($M) and Debt Leverage Ratio</a:t>
            </a:r>
          </a:p>
        </p:txBody>
      </p:sp>
      <p:sp>
        <p:nvSpPr>
          <p:cNvPr id="22" name="TextBox 21"/>
          <p:cNvSpPr txBox="1"/>
          <p:nvPr/>
        </p:nvSpPr>
        <p:spPr>
          <a:xfrm>
            <a:off x="5850322" y="2926085"/>
            <a:ext cx="821059" cy="184666"/>
          </a:xfrm>
          <a:prstGeom prst="rect">
            <a:avLst/>
          </a:prstGeom>
          <a:noFill/>
        </p:spPr>
        <p:txBody>
          <a:bodyPr wrap="none" rtlCol="0">
            <a:spAutoFit/>
          </a:bodyPr>
          <a:lstStyle/>
          <a:p>
            <a:r>
              <a:rPr lang="en-US" sz="600" dirty="0">
                <a:latin typeface=" arial"/>
              </a:rPr>
              <a:t>0.0 Debt Leverage</a:t>
            </a:r>
          </a:p>
        </p:txBody>
      </p:sp>
      <p:cxnSp>
        <p:nvCxnSpPr>
          <p:cNvPr id="16" name="Straight Connector 15"/>
          <p:cNvCxnSpPr/>
          <p:nvPr/>
        </p:nvCxnSpPr>
        <p:spPr>
          <a:xfrm>
            <a:off x="5929460" y="3110751"/>
            <a:ext cx="5401559" cy="0"/>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4"/>
          </p:nvPr>
        </p:nvSpPr>
        <p:spPr/>
        <p:txBody>
          <a:bodyPr/>
          <a:lstStyle/>
          <a:p>
            <a:pPr>
              <a:defRPr/>
            </a:pPr>
            <a:fld id="{ACCE85CE-18C5-4F90-975B-C47AD42FB3A3}" type="slidenum">
              <a:rPr lang="en-US" smtClean="0"/>
              <a:pPr>
                <a:defRPr/>
              </a:pPr>
              <a:t>15</a:t>
            </a:fld>
            <a:endParaRPr lang="en-US" dirty="0"/>
          </a:p>
        </p:txBody>
      </p:sp>
      <p:sp>
        <p:nvSpPr>
          <p:cNvPr id="17" name="TextBox 16">
            <a:extLst>
              <a:ext uri="{FF2B5EF4-FFF2-40B4-BE49-F238E27FC236}">
                <a16:creationId xmlns:a16="http://schemas.microsoft.com/office/drawing/2014/main" id="{90DD881E-67F4-4022-AA94-F16537A197E2}"/>
              </a:ext>
            </a:extLst>
          </p:cNvPr>
          <p:cNvSpPr txBox="1"/>
          <p:nvPr/>
        </p:nvSpPr>
        <p:spPr>
          <a:xfrm>
            <a:off x="753999" y="3493275"/>
            <a:ext cx="4341400" cy="369332"/>
          </a:xfrm>
          <a:prstGeom prst="rect">
            <a:avLst/>
          </a:prstGeom>
          <a:solidFill>
            <a:srgbClr val="608DB6"/>
          </a:solidFill>
        </p:spPr>
        <p:txBody>
          <a:bodyPr wrap="square" rtlCol="0">
            <a:spAutoFit/>
          </a:bodyPr>
          <a:lstStyle/>
          <a:p>
            <a:pPr algn="ctr"/>
            <a:r>
              <a:rPr lang="en-US" b="1" dirty="0">
                <a:solidFill>
                  <a:schemeClr val="bg1"/>
                </a:solidFill>
                <a:latin typeface=" arial"/>
              </a:rPr>
              <a:t>M&amp;A</a:t>
            </a:r>
          </a:p>
        </p:txBody>
      </p:sp>
      <p:sp>
        <p:nvSpPr>
          <p:cNvPr id="18" name="TextBox 17">
            <a:extLst>
              <a:ext uri="{FF2B5EF4-FFF2-40B4-BE49-F238E27FC236}">
                <a16:creationId xmlns:a16="http://schemas.microsoft.com/office/drawing/2014/main" id="{1F23401F-260E-40EC-8964-F04993B9809E}"/>
              </a:ext>
            </a:extLst>
          </p:cNvPr>
          <p:cNvSpPr txBox="1"/>
          <p:nvPr/>
        </p:nvSpPr>
        <p:spPr>
          <a:xfrm>
            <a:off x="753999" y="843505"/>
            <a:ext cx="4341400" cy="369332"/>
          </a:xfrm>
          <a:prstGeom prst="rect">
            <a:avLst/>
          </a:prstGeom>
          <a:solidFill>
            <a:srgbClr val="608DB6"/>
          </a:solidFill>
        </p:spPr>
        <p:txBody>
          <a:bodyPr wrap="square" rtlCol="0">
            <a:spAutoFit/>
          </a:bodyPr>
          <a:lstStyle/>
          <a:p>
            <a:pPr algn="ctr"/>
            <a:r>
              <a:rPr lang="en-US" b="1" dirty="0">
                <a:solidFill>
                  <a:schemeClr val="bg1"/>
                </a:solidFill>
                <a:latin typeface=" arial"/>
              </a:rPr>
              <a:t>Capital Allocation Strategy</a:t>
            </a:r>
          </a:p>
        </p:txBody>
      </p:sp>
    </p:spTree>
    <p:extLst>
      <p:ext uri="{BB962C8B-B14F-4D97-AF65-F5344CB8AC3E}">
        <p14:creationId xmlns:p14="http://schemas.microsoft.com/office/powerpoint/2010/main" val="3454759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F600814E-81E2-446A-A667-C4C87E96E951}"/>
              </a:ext>
            </a:extLst>
          </p:cNvPr>
          <p:cNvSpPr>
            <a:spLocks noGrp="1"/>
          </p:cNvSpPr>
          <p:nvPr>
            <p:ph type="body" sz="quarter" idx="13"/>
          </p:nvPr>
        </p:nvSpPr>
        <p:spPr/>
        <p:txBody>
          <a:bodyPr/>
          <a:lstStyle/>
          <a:p>
            <a:r>
              <a:rPr lang="en-US" dirty="0"/>
              <a:t>Augmenting Organic Growth With Targeted Acquisitions Close To Core</a:t>
            </a:r>
          </a:p>
        </p:txBody>
      </p:sp>
      <p:sp>
        <p:nvSpPr>
          <p:cNvPr id="2" name="Title 1"/>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Recent Acquisitions</a:t>
            </a:r>
            <a:endParaRPr lang="en-US" dirty="0"/>
          </a:p>
        </p:txBody>
      </p:sp>
      <p:graphicFrame>
        <p:nvGraphicFramePr>
          <p:cNvPr id="5" name="Table 4">
            <a:extLst>
              <a:ext uri="{FF2B5EF4-FFF2-40B4-BE49-F238E27FC236}">
                <a16:creationId xmlns:a16="http://schemas.microsoft.com/office/drawing/2014/main" id="{025BD9D7-E0AE-4E65-AC33-9594E2CEF390}"/>
              </a:ext>
            </a:extLst>
          </p:cNvPr>
          <p:cNvGraphicFramePr>
            <a:graphicFrameLocks noGrp="1"/>
          </p:cNvGraphicFramePr>
          <p:nvPr>
            <p:extLst>
              <p:ext uri="{D42A27DB-BD31-4B8C-83A1-F6EECF244321}">
                <p14:modId xmlns:p14="http://schemas.microsoft.com/office/powerpoint/2010/main" val="2893242019"/>
              </p:ext>
            </p:extLst>
          </p:nvPr>
        </p:nvGraphicFramePr>
        <p:xfrm>
          <a:off x="609601" y="1078565"/>
          <a:ext cx="11005933" cy="445165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819427564"/>
                    </a:ext>
                  </a:extLst>
                </a:gridCol>
                <a:gridCol w="1093866">
                  <a:extLst>
                    <a:ext uri="{9D8B030D-6E8A-4147-A177-3AD203B41FA5}">
                      <a16:colId xmlns:a16="http://schemas.microsoft.com/office/drawing/2014/main" val="214675401"/>
                    </a:ext>
                  </a:extLst>
                </a:gridCol>
                <a:gridCol w="3943263">
                  <a:extLst>
                    <a:ext uri="{9D8B030D-6E8A-4147-A177-3AD203B41FA5}">
                      <a16:colId xmlns:a16="http://schemas.microsoft.com/office/drawing/2014/main" val="3570889882"/>
                    </a:ext>
                  </a:extLst>
                </a:gridCol>
                <a:gridCol w="3682804">
                  <a:extLst>
                    <a:ext uri="{9D8B030D-6E8A-4147-A177-3AD203B41FA5}">
                      <a16:colId xmlns:a16="http://schemas.microsoft.com/office/drawing/2014/main" val="3311504908"/>
                    </a:ext>
                  </a:extLst>
                </a:gridCol>
              </a:tblGrid>
              <a:tr h="423096">
                <a:tc>
                  <a:txBody>
                    <a:bodyPr/>
                    <a:lstStyle/>
                    <a:p>
                      <a:endParaRPr lang="en-US" sz="1600" dirty="0">
                        <a:solidFill>
                          <a:schemeClr val="tx1"/>
                        </a:solidFill>
                        <a:latin typeface=" aria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endParaRPr lang="en-US" sz="1600" u="sng" dirty="0">
                        <a:solidFill>
                          <a:schemeClr val="tx1"/>
                        </a:solidFill>
                        <a:latin typeface=" aria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1600" u="sng" dirty="0">
                          <a:solidFill>
                            <a:schemeClr val="tx1"/>
                          </a:solidFill>
                          <a:latin typeface=" arial"/>
                        </a:rPr>
                        <a:t>Rationale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1600" u="sng" dirty="0">
                          <a:solidFill>
                            <a:schemeClr val="tx1"/>
                          </a:solidFill>
                          <a:latin typeface=" arial"/>
                        </a:rPr>
                        <a:t>Key Offering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79664580"/>
                  </a:ext>
                </a:extLst>
              </a:tr>
              <a:tr h="423096">
                <a:tc>
                  <a:txBody>
                    <a:bodyPr/>
                    <a:lstStyle/>
                    <a:p>
                      <a:pPr>
                        <a:tabLst>
                          <a:tab pos="2000250" algn="l"/>
                        </a:tabLst>
                      </a:pPr>
                      <a:r>
                        <a:rPr lang="en-US" sz="1600" b="1" dirty="0" err="1">
                          <a:solidFill>
                            <a:srgbClr val="4774AB"/>
                          </a:solidFill>
                          <a:latin typeface=" arial"/>
                        </a:rPr>
                        <a:t>Zumbro</a:t>
                      </a:r>
                      <a:r>
                        <a:rPr lang="en-US" sz="1600" b="1" dirty="0">
                          <a:solidFill>
                            <a:srgbClr val="4774AB"/>
                          </a:solidFill>
                          <a:latin typeface=" arial"/>
                        </a:rPr>
                        <a:t> </a:t>
                      </a:r>
                      <a:r>
                        <a:rPr lang="en-US" sz="1600" b="1">
                          <a:solidFill>
                            <a:srgbClr val="4774AB"/>
                          </a:solidFill>
                          <a:latin typeface=" arial"/>
                        </a:rPr>
                        <a:t>River Brand </a:t>
                      </a:r>
                      <a:r>
                        <a:rPr lang="en-US" sz="1100" b="0" dirty="0">
                          <a:solidFill>
                            <a:schemeClr val="bg1">
                              <a:lumMod val="65000"/>
                            </a:schemeClr>
                          </a:solidFill>
                          <a:latin typeface=" arial"/>
                        </a:rPr>
                        <a:t>December 2019</a:t>
                      </a:r>
                    </a:p>
                    <a:p>
                      <a:pPr>
                        <a:tabLst>
                          <a:tab pos="2000250" algn="l"/>
                        </a:tabLst>
                      </a:pPr>
                      <a:endParaRPr lang="en-US" sz="1100" b="0" dirty="0">
                        <a:solidFill>
                          <a:schemeClr val="bg1">
                            <a:lumMod val="65000"/>
                          </a:schemeClr>
                        </a:solidFill>
                        <a:latin typeface=" arial"/>
                      </a:endParaRP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0" dirty="0">
                        <a:latin typeface=" arial"/>
                      </a:endParaRP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latin typeface=" arial"/>
                        </a:rPr>
                        <a:t>Market consolidation and expanded product offering</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0" dirty="0">
                          <a:latin typeface=" arial"/>
                        </a:rPr>
                        <a:t>High protein extrusion and agglomeration</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5640545"/>
                  </a:ext>
                </a:extLst>
              </a:tr>
              <a:tr h="675754">
                <a:tc>
                  <a:txBody>
                    <a:bodyPr/>
                    <a:lstStyle/>
                    <a:p>
                      <a:pPr marL="0" algn="l" defTabSz="457200" rtl="0" eaLnBrk="1" latinLnBrk="0" hangingPunct="1"/>
                      <a:r>
                        <a:rPr lang="en-US" sz="1600" b="1" kern="1200" dirty="0" err="1">
                          <a:solidFill>
                            <a:srgbClr val="4774AB"/>
                          </a:solidFill>
                          <a:latin typeface=" arial"/>
                          <a:ea typeface="+mn-ea"/>
                          <a:cs typeface="+mn-cs"/>
                        </a:rPr>
                        <a:t>Chemogas</a:t>
                      </a:r>
                      <a:endParaRPr lang="en-US" sz="1600" b="1" kern="1200" dirty="0">
                        <a:solidFill>
                          <a:srgbClr val="4774AB"/>
                        </a:solidFill>
                        <a:latin typeface=" arial"/>
                        <a:ea typeface="+mn-ea"/>
                        <a:cs typeface="+mn-cs"/>
                      </a:endParaRPr>
                    </a:p>
                    <a:p>
                      <a:pPr marL="0" algn="l" defTabSz="457200" rtl="0" eaLnBrk="1" latinLnBrk="0" hangingPunct="1"/>
                      <a:r>
                        <a:rPr lang="en-US" sz="1100" b="0" kern="1200" dirty="0">
                          <a:solidFill>
                            <a:schemeClr val="bg1">
                              <a:lumMod val="65000"/>
                            </a:schemeClr>
                          </a:solidFill>
                          <a:latin typeface=" arial"/>
                          <a:ea typeface="+mn-ea"/>
                          <a:cs typeface="+mn-cs"/>
                        </a:rPr>
                        <a:t>May 2019</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457200" rtl="0" eaLnBrk="1" latinLnBrk="0" hangingPunct="1"/>
                      <a:endParaRPr lang="en-US" sz="1600" b="0" kern="1200" dirty="0">
                        <a:solidFill>
                          <a:schemeClr val="dk1"/>
                        </a:solidFill>
                        <a:latin typeface=" arial"/>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90000"/>
                        </a:lnSpc>
                        <a:spcBef>
                          <a:spcPts val="0"/>
                        </a:spcBef>
                        <a:spcAft>
                          <a:spcPts val="300"/>
                        </a:spcAft>
                        <a:buClrTx/>
                        <a:buSzTx/>
                        <a:buFont typeface="Arial"/>
                        <a:buNone/>
                        <a:tabLst/>
                        <a:defRPr/>
                      </a:pPr>
                      <a:r>
                        <a:rPr lang="en-US" sz="1600" b="0" kern="1200" dirty="0">
                          <a:solidFill>
                            <a:schemeClr val="dk1"/>
                          </a:solidFill>
                          <a:latin typeface=" arial"/>
                          <a:ea typeface="+mn-ea"/>
                          <a:cs typeface="+mn-cs"/>
                        </a:rPr>
                        <a:t>Adds leadership position in Europe to already existing U.S. leadership</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latin typeface=" arial"/>
                          <a:ea typeface="+mn-ea"/>
                          <a:cs typeface="+mn-cs"/>
                        </a:rPr>
                        <a:t>Ethylene Oxide re-packaging and distribution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5301371"/>
                  </a:ext>
                </a:extLst>
              </a:tr>
              <a:tr h="423096">
                <a:tc>
                  <a:txBody>
                    <a:bodyPr/>
                    <a:lstStyle/>
                    <a:p>
                      <a:r>
                        <a:rPr lang="en-US" sz="1600" b="1" dirty="0">
                          <a:solidFill>
                            <a:srgbClr val="4774AB"/>
                          </a:solidFill>
                          <a:latin typeface=" arial"/>
                        </a:rPr>
                        <a:t>Bioscreen</a:t>
                      </a:r>
                      <a:endParaRPr lang="en-US" sz="1600" b="0" dirty="0">
                        <a:solidFill>
                          <a:srgbClr val="4774AB"/>
                        </a:solidFill>
                        <a:latin typeface=" arial"/>
                      </a:endParaRPr>
                    </a:p>
                    <a:p>
                      <a:r>
                        <a:rPr lang="en-US" sz="1100" b="0" kern="1200" dirty="0">
                          <a:solidFill>
                            <a:schemeClr val="bg1">
                              <a:lumMod val="65000"/>
                            </a:schemeClr>
                          </a:solidFill>
                          <a:latin typeface=" arial"/>
                          <a:ea typeface="+mn-ea"/>
                          <a:cs typeface="+mn-cs"/>
                        </a:rPr>
                        <a:t>August 2018</a:t>
                      </a:r>
                    </a:p>
                    <a:p>
                      <a:endParaRPr lang="en-US" sz="1100" b="0" kern="1200" dirty="0">
                        <a:solidFill>
                          <a:schemeClr val="bg1">
                            <a:lumMod val="65000"/>
                          </a:schemeClr>
                        </a:solidFill>
                        <a:latin typeface=" arial"/>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0" dirty="0">
                        <a:latin typeface=" aria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90000"/>
                        </a:lnSpc>
                        <a:spcBef>
                          <a:spcPts val="0"/>
                        </a:spcBef>
                        <a:spcAft>
                          <a:spcPts val="300"/>
                        </a:spcAft>
                        <a:buClrTx/>
                        <a:buSzTx/>
                        <a:buFont typeface="Arial"/>
                        <a:buNone/>
                        <a:tabLst/>
                        <a:defRPr/>
                      </a:pPr>
                      <a:r>
                        <a:rPr lang="en-US" sz="1600" b="0" kern="1200" dirty="0">
                          <a:solidFill>
                            <a:schemeClr val="tx1">
                              <a:lumMod val="75000"/>
                              <a:lumOff val="25000"/>
                            </a:schemeClr>
                          </a:solidFill>
                          <a:latin typeface=" arial"/>
                          <a:ea typeface="+mn-ea"/>
                          <a:cs typeface="Arial" panose="020B0604020202020204" pitchFamily="34" charset="0"/>
                        </a:rPr>
                        <a:t>Microencapsulation manufacturing in Europe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90000"/>
                        </a:lnSpc>
                        <a:spcBef>
                          <a:spcPts val="0"/>
                        </a:spcBef>
                        <a:spcAft>
                          <a:spcPts val="300"/>
                        </a:spcAft>
                        <a:buClrTx/>
                        <a:buSzTx/>
                        <a:buFont typeface="Arial"/>
                        <a:buNone/>
                        <a:tabLst/>
                        <a:defRPr/>
                      </a:pPr>
                      <a:r>
                        <a:rPr lang="en-US" sz="1600" b="0" kern="1200" dirty="0">
                          <a:solidFill>
                            <a:schemeClr val="tx1">
                              <a:lumMod val="75000"/>
                              <a:lumOff val="25000"/>
                            </a:schemeClr>
                          </a:solidFill>
                          <a:latin typeface=" arial"/>
                          <a:ea typeface="+mn-ea"/>
                          <a:cs typeface="Arial" panose="020B0604020202020204" pitchFamily="34" charset="0"/>
                        </a:rPr>
                        <a:t>Microencapsulation and Fermentation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4767378"/>
                  </a:ext>
                </a:extLst>
              </a:tr>
              <a:tr h="423096">
                <a:tc>
                  <a:txBody>
                    <a:bodyPr/>
                    <a:lstStyle/>
                    <a:p>
                      <a:pPr marL="0" algn="l" defTabSz="457200" rtl="0" eaLnBrk="1" latinLnBrk="0" hangingPunct="1"/>
                      <a:r>
                        <a:rPr lang="en-US" sz="1600" b="1" kern="1200" dirty="0">
                          <a:solidFill>
                            <a:srgbClr val="4774AB"/>
                          </a:solidFill>
                          <a:latin typeface=" arial"/>
                          <a:ea typeface="+mn-ea"/>
                          <a:cs typeface="+mn-cs"/>
                        </a:rPr>
                        <a:t>IFP</a:t>
                      </a:r>
                    </a:p>
                    <a:p>
                      <a:pPr marL="0" algn="l" defTabSz="457200" rtl="0" eaLnBrk="1" latinLnBrk="0" hangingPunct="1"/>
                      <a:r>
                        <a:rPr lang="en-US" sz="1100" b="0" kern="1200" dirty="0">
                          <a:solidFill>
                            <a:schemeClr val="bg1">
                              <a:lumMod val="65000"/>
                            </a:schemeClr>
                          </a:solidFill>
                          <a:latin typeface=" arial"/>
                          <a:ea typeface="+mn-ea"/>
                          <a:cs typeface="+mn-cs"/>
                        </a:rPr>
                        <a:t>June 2017</a:t>
                      </a:r>
                    </a:p>
                    <a:p>
                      <a:pPr marL="0" algn="l" defTabSz="457200" rtl="0" eaLnBrk="1" latinLnBrk="0" hangingPunct="1"/>
                      <a:endParaRPr lang="en-US" sz="1100" b="0" kern="1200" dirty="0">
                        <a:solidFill>
                          <a:schemeClr val="bg1">
                            <a:lumMod val="65000"/>
                          </a:schemeClr>
                        </a:solidFill>
                        <a:latin typeface=" arial"/>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0" dirty="0">
                        <a:latin typeface=" aria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90000"/>
                        </a:lnSpc>
                        <a:spcBef>
                          <a:spcPts val="0"/>
                        </a:spcBef>
                        <a:spcAft>
                          <a:spcPts val="300"/>
                        </a:spcAft>
                        <a:buClrTx/>
                        <a:buSzTx/>
                        <a:buFont typeface="Arial"/>
                        <a:buNone/>
                        <a:tabLst/>
                        <a:defRPr/>
                      </a:pPr>
                      <a:r>
                        <a:rPr lang="en-US" sz="1600" b="0" dirty="0">
                          <a:latin typeface=" arial"/>
                        </a:rPr>
                        <a:t>Market consolidation and </a:t>
                      </a:r>
                      <a:r>
                        <a:rPr lang="en-US" sz="1600" b="0" kern="1200" dirty="0">
                          <a:solidFill>
                            <a:schemeClr val="tx1">
                              <a:lumMod val="75000"/>
                              <a:lumOff val="25000"/>
                            </a:schemeClr>
                          </a:solidFill>
                          <a:latin typeface=" arial"/>
                          <a:ea typeface="+mn-ea"/>
                          <a:cs typeface="Arial" panose="020B0604020202020204" pitchFamily="34" charset="0"/>
                        </a:rPr>
                        <a:t>processing technology and capability</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90000"/>
                        </a:lnSpc>
                        <a:spcBef>
                          <a:spcPts val="0"/>
                        </a:spcBef>
                        <a:spcAft>
                          <a:spcPts val="300"/>
                        </a:spcAft>
                        <a:buClrTx/>
                        <a:buSzTx/>
                        <a:buFont typeface="Arial"/>
                        <a:buNone/>
                        <a:tabLst/>
                        <a:defRPr/>
                      </a:pPr>
                      <a:r>
                        <a:rPr lang="en-US" sz="1600" b="0" kern="1200" dirty="0">
                          <a:solidFill>
                            <a:schemeClr val="tx1">
                              <a:lumMod val="75000"/>
                              <a:lumOff val="25000"/>
                            </a:schemeClr>
                          </a:solidFill>
                          <a:latin typeface=" arial"/>
                          <a:ea typeface="+mn-ea"/>
                          <a:cs typeface="Arial" panose="020B0604020202020204" pitchFamily="34" charset="0"/>
                        </a:rPr>
                        <a:t>Microencapsulation and Agglomeration</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9888457"/>
                  </a:ext>
                </a:extLst>
              </a:tr>
              <a:tr h="423096">
                <a:tc>
                  <a:txBody>
                    <a:bodyPr/>
                    <a:lstStyle/>
                    <a:p>
                      <a:r>
                        <a:rPr lang="en-US" sz="1600" b="1" dirty="0">
                          <a:solidFill>
                            <a:srgbClr val="4774AB"/>
                          </a:solidFill>
                          <a:latin typeface=" arial"/>
                        </a:rPr>
                        <a:t>Chol-Mix</a:t>
                      </a:r>
                    </a:p>
                    <a:p>
                      <a:pPr marL="0" algn="l" defTabSz="457200" rtl="0" eaLnBrk="1" latinLnBrk="0" hangingPunct="1"/>
                      <a:r>
                        <a:rPr lang="en-US" sz="1100" b="0" kern="1200" dirty="0">
                          <a:solidFill>
                            <a:schemeClr val="bg1">
                              <a:lumMod val="65000"/>
                            </a:schemeClr>
                          </a:solidFill>
                          <a:latin typeface=" arial"/>
                          <a:ea typeface="+mn-ea"/>
                          <a:cs typeface="+mn-cs"/>
                        </a:rPr>
                        <a:t>March 2017</a:t>
                      </a:r>
                    </a:p>
                    <a:p>
                      <a:pPr marL="0" algn="l" defTabSz="457200" rtl="0" eaLnBrk="1" latinLnBrk="0" hangingPunct="1"/>
                      <a:endParaRPr lang="en-US" sz="1100" b="0" kern="1200" dirty="0">
                        <a:solidFill>
                          <a:schemeClr val="bg1">
                            <a:lumMod val="65000"/>
                          </a:schemeClr>
                        </a:solidFill>
                        <a:latin typeface=" arial"/>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0" dirty="0">
                        <a:latin typeface=" aria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90000"/>
                        </a:lnSpc>
                        <a:spcBef>
                          <a:spcPts val="0"/>
                        </a:spcBef>
                        <a:spcAft>
                          <a:spcPts val="300"/>
                        </a:spcAft>
                        <a:buClrTx/>
                        <a:buSzTx/>
                        <a:buFont typeface="Arial"/>
                        <a:buNone/>
                        <a:tabLst/>
                        <a:defRPr/>
                      </a:pPr>
                      <a:r>
                        <a:rPr lang="en-US" sz="1600" b="0" kern="1200" dirty="0">
                          <a:solidFill>
                            <a:schemeClr val="tx1">
                              <a:lumMod val="75000"/>
                              <a:lumOff val="25000"/>
                            </a:schemeClr>
                          </a:solidFill>
                          <a:latin typeface=" arial"/>
                          <a:ea typeface="+mn-ea"/>
                          <a:cs typeface="Arial" panose="020B0604020202020204" pitchFamily="34" charset="0"/>
                        </a:rPr>
                        <a:t>Geographic reach into Eastern Europe</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90000"/>
                        </a:lnSpc>
                        <a:spcBef>
                          <a:spcPts val="0"/>
                        </a:spcBef>
                        <a:spcAft>
                          <a:spcPts val="300"/>
                        </a:spcAft>
                        <a:buClrTx/>
                        <a:buSzTx/>
                        <a:buFont typeface="Arial"/>
                        <a:buNone/>
                        <a:tabLst/>
                        <a:defRPr/>
                      </a:pPr>
                      <a:r>
                        <a:rPr lang="en-US" sz="1600" b="0" kern="1200" dirty="0">
                          <a:solidFill>
                            <a:schemeClr val="tx1">
                              <a:lumMod val="75000"/>
                              <a:lumOff val="25000"/>
                            </a:schemeClr>
                          </a:solidFill>
                          <a:latin typeface=" arial"/>
                          <a:ea typeface="+mn-ea"/>
                          <a:cs typeface="Arial" panose="020B0604020202020204" pitchFamily="34" charset="0"/>
                        </a:rPr>
                        <a:t>Dry Choline Chloride</a:t>
                      </a:r>
                    </a:p>
                    <a:p>
                      <a:pPr marL="0" marR="0" lvl="0" indent="0" algn="l" defTabSz="457200" rtl="0" eaLnBrk="1" fontAlgn="auto" latinLnBrk="0" hangingPunct="1">
                        <a:lnSpc>
                          <a:spcPct val="90000"/>
                        </a:lnSpc>
                        <a:spcBef>
                          <a:spcPts val="0"/>
                        </a:spcBef>
                        <a:spcAft>
                          <a:spcPts val="300"/>
                        </a:spcAft>
                        <a:buClrTx/>
                        <a:buSzTx/>
                        <a:buFont typeface="Arial"/>
                        <a:buNone/>
                        <a:tabLst/>
                        <a:defRPr/>
                      </a:pPr>
                      <a:endParaRPr lang="en-US" sz="1600" b="0" kern="1200" dirty="0">
                        <a:solidFill>
                          <a:schemeClr val="tx1">
                            <a:lumMod val="75000"/>
                            <a:lumOff val="25000"/>
                          </a:schemeClr>
                        </a:solidFill>
                        <a:latin typeface=" arial"/>
                        <a:ea typeface="+mn-ea"/>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0209340"/>
                  </a:ext>
                </a:extLst>
              </a:tr>
              <a:tr h="423096">
                <a:tc>
                  <a:txBody>
                    <a:bodyPr/>
                    <a:lstStyle/>
                    <a:p>
                      <a:r>
                        <a:rPr lang="en-US" sz="1600" b="1" dirty="0">
                          <a:solidFill>
                            <a:srgbClr val="4774AB"/>
                          </a:solidFill>
                          <a:latin typeface=" arial"/>
                        </a:rPr>
                        <a:t>Albion</a:t>
                      </a:r>
                    </a:p>
                    <a:p>
                      <a:pPr marL="0" algn="l" defTabSz="457200" rtl="0" eaLnBrk="1" latinLnBrk="0" hangingPunct="1"/>
                      <a:r>
                        <a:rPr lang="en-US" sz="1100" b="0" kern="1200" dirty="0">
                          <a:solidFill>
                            <a:schemeClr val="bg1">
                              <a:lumMod val="65000"/>
                            </a:schemeClr>
                          </a:solidFill>
                          <a:latin typeface=" arial"/>
                          <a:ea typeface="+mn-ea"/>
                          <a:cs typeface="+mn-cs"/>
                        </a:rPr>
                        <a:t>February 2016</a:t>
                      </a:r>
                    </a:p>
                    <a:p>
                      <a:pPr marL="0" algn="l" defTabSz="457200" rtl="0" eaLnBrk="1" latinLnBrk="0" hangingPunct="1"/>
                      <a:endParaRPr lang="en-US" sz="1100" b="0" kern="1200" dirty="0">
                        <a:solidFill>
                          <a:schemeClr val="bg1">
                            <a:lumMod val="65000"/>
                          </a:schemeClr>
                        </a:solidFill>
                        <a:latin typeface=" arial"/>
                        <a:ea typeface="+mn-ea"/>
                        <a:cs typeface="+mn-cs"/>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b="0" dirty="0">
                        <a:latin typeface=" aria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90000"/>
                        </a:lnSpc>
                        <a:spcBef>
                          <a:spcPts val="0"/>
                        </a:spcBef>
                        <a:spcAft>
                          <a:spcPts val="300"/>
                        </a:spcAft>
                        <a:buClrTx/>
                        <a:buSzTx/>
                        <a:buFont typeface="Arial"/>
                        <a:buNone/>
                        <a:tabLst/>
                        <a:defRPr/>
                      </a:pPr>
                      <a:r>
                        <a:rPr lang="en-US" sz="1600" b="0" kern="1200" dirty="0">
                          <a:solidFill>
                            <a:schemeClr val="tx1">
                              <a:lumMod val="75000"/>
                              <a:lumOff val="25000"/>
                            </a:schemeClr>
                          </a:solidFill>
                          <a:latin typeface=" arial"/>
                          <a:ea typeface="+mn-ea"/>
                          <a:cs typeface="Arial" panose="020B0604020202020204" pitchFamily="34" charset="0"/>
                        </a:rPr>
                        <a:t>Adjacent product offering</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rgbClr val="404040"/>
                          </a:solidFill>
                          <a:latin typeface="Arial" panose="020B0604020202020204" pitchFamily="34" charset="0"/>
                          <a:cs typeface="Arial" panose="020B0604020202020204" pitchFamily="34" charset="0"/>
                        </a:rPr>
                        <a:t>Chelated Magnesium, Iron, Calcium, </a:t>
                      </a:r>
                      <a:r>
                        <a:rPr lang="en-US" sz="1600" dirty="0">
                          <a:solidFill>
                            <a:schemeClr val="tx1">
                              <a:lumMod val="75000"/>
                              <a:lumOff val="25000"/>
                            </a:schemeClr>
                          </a:solidFill>
                          <a:latin typeface="Arial" panose="020B0604020202020204" pitchFamily="34" charset="0"/>
                          <a:cs typeface="Arial" panose="020B0604020202020204" pitchFamily="34" charset="0"/>
                        </a:rPr>
                        <a:t>Zinc, and others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6714219"/>
                  </a:ext>
                </a:extLst>
              </a:tr>
            </a:tbl>
          </a:graphicData>
        </a:graphic>
      </p:graphicFrame>
      <p:sp>
        <p:nvSpPr>
          <p:cNvPr id="3" name="Slide Number Placeholder 2"/>
          <p:cNvSpPr>
            <a:spLocks noGrp="1"/>
          </p:cNvSpPr>
          <p:nvPr>
            <p:ph type="sldNum" sz="quarter" idx="4"/>
          </p:nvPr>
        </p:nvSpPr>
        <p:spPr/>
        <p:txBody>
          <a:bodyPr/>
          <a:lstStyle/>
          <a:p>
            <a:pPr>
              <a:defRPr/>
            </a:pPr>
            <a:fld id="{ACCE85CE-18C5-4F90-975B-C47AD42FB3A3}" type="slidenum">
              <a:rPr lang="en-US" smtClean="0"/>
              <a:pPr>
                <a:defRPr/>
              </a:pPr>
              <a:t>16</a:t>
            </a:fld>
            <a:endParaRPr lang="en-US" dirty="0"/>
          </a:p>
        </p:txBody>
      </p:sp>
    </p:spTree>
    <p:extLst>
      <p:ext uri="{BB962C8B-B14F-4D97-AF65-F5344CB8AC3E}">
        <p14:creationId xmlns:p14="http://schemas.microsoft.com/office/powerpoint/2010/main" val="562050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title="gggg"/>
          <p:cNvGraphicFramePr/>
          <p:nvPr>
            <p:extLst>
              <p:ext uri="{D42A27DB-BD31-4B8C-83A1-F6EECF244321}">
                <p14:modId xmlns:p14="http://schemas.microsoft.com/office/powerpoint/2010/main" val="2640289361"/>
              </p:ext>
            </p:extLst>
          </p:nvPr>
        </p:nvGraphicFramePr>
        <p:xfrm>
          <a:off x="942680" y="690664"/>
          <a:ext cx="10388339" cy="528422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a:extLst>
              <a:ext uri="{FF2B5EF4-FFF2-40B4-BE49-F238E27FC236}">
                <a16:creationId xmlns:a16="http://schemas.microsoft.com/office/drawing/2014/main" id="{39F4ADD8-288F-464E-9AAE-5B14D6ED2ADE}"/>
              </a:ext>
            </a:extLst>
          </p:cNvPr>
          <p:cNvSpPr>
            <a:spLocks noGrp="1"/>
          </p:cNvSpPr>
          <p:nvPr>
            <p:ph type="body" sz="quarter" idx="13"/>
          </p:nvPr>
        </p:nvSpPr>
        <p:spPr/>
        <p:txBody>
          <a:bodyPr/>
          <a:lstStyle/>
          <a:p>
            <a:r>
              <a:rPr lang="en-US" dirty="0"/>
              <a:t>Solid Free Cash Flow Conversion, Turning Profits Into Cash</a:t>
            </a:r>
          </a:p>
        </p:txBody>
      </p:sp>
      <p:sp>
        <p:nvSpPr>
          <p:cNvPr id="2" name="Title 1"/>
          <p:cNvSpPr>
            <a:spLocks noGrp="1"/>
          </p:cNvSpPr>
          <p:nvPr>
            <p:ph type="title"/>
          </p:nvPr>
        </p:nvSpPr>
        <p:spPr/>
        <p:txBody>
          <a:bodyPr/>
          <a:lstStyle/>
          <a:p>
            <a:r>
              <a:rPr lang="en-US" dirty="0"/>
              <a:t>Free Cash Flow Conversion</a:t>
            </a:r>
          </a:p>
        </p:txBody>
      </p:sp>
      <p:sp>
        <p:nvSpPr>
          <p:cNvPr id="3" name="TextBox 2"/>
          <p:cNvSpPr txBox="1"/>
          <p:nvPr/>
        </p:nvSpPr>
        <p:spPr>
          <a:xfrm>
            <a:off x="1981201" y="984588"/>
            <a:ext cx="8041205" cy="707886"/>
          </a:xfrm>
          <a:prstGeom prst="rect">
            <a:avLst/>
          </a:prstGeom>
          <a:noFill/>
        </p:spPr>
        <p:txBody>
          <a:bodyPr wrap="square" rtlCol="0">
            <a:spAutoFit/>
          </a:bodyPr>
          <a:lstStyle/>
          <a:p>
            <a:pPr algn="ctr"/>
            <a:r>
              <a:rPr lang="en-US" sz="2000" b="1" u="sng" dirty="0">
                <a:solidFill>
                  <a:schemeClr val="bg1">
                    <a:lumMod val="50000"/>
                  </a:schemeClr>
                </a:solidFill>
                <a:latin typeface=" arial"/>
              </a:rPr>
              <a:t>Free Cash Flow as % of Non-GAAP Net Earnings</a:t>
            </a:r>
          </a:p>
          <a:p>
            <a:pPr algn="ctr"/>
            <a:endParaRPr lang="en-US" sz="2000" u="sng" dirty="0">
              <a:solidFill>
                <a:schemeClr val="bg1">
                  <a:lumMod val="50000"/>
                </a:schemeClr>
              </a:solidFill>
            </a:endParaRPr>
          </a:p>
        </p:txBody>
      </p:sp>
      <p:cxnSp>
        <p:nvCxnSpPr>
          <p:cNvPr id="15" name="Straight Connector 14"/>
          <p:cNvCxnSpPr/>
          <p:nvPr/>
        </p:nvCxnSpPr>
        <p:spPr>
          <a:xfrm>
            <a:off x="1809946" y="2620652"/>
            <a:ext cx="8858054" cy="0"/>
          </a:xfrm>
          <a:prstGeom prst="line">
            <a:avLst/>
          </a:prstGeom>
          <a:ln w="44450">
            <a:solidFill>
              <a:srgbClr val="47A853"/>
            </a:solidFill>
            <a:prstDash val="dash"/>
          </a:ln>
          <a:effectLst/>
        </p:spPr>
        <p:style>
          <a:lnRef idx="2">
            <a:schemeClr val="accent1"/>
          </a:lnRef>
          <a:fillRef idx="0">
            <a:schemeClr val="accent1"/>
          </a:fillRef>
          <a:effectRef idx="1">
            <a:schemeClr val="accent1"/>
          </a:effectRef>
          <a:fontRef idx="minor">
            <a:schemeClr val="tx1"/>
          </a:fontRef>
        </p:style>
      </p:cxnSp>
      <p:sp>
        <p:nvSpPr>
          <p:cNvPr id="7" name="Slide Number Placeholder 6"/>
          <p:cNvSpPr>
            <a:spLocks noGrp="1"/>
          </p:cNvSpPr>
          <p:nvPr>
            <p:ph type="sldNum" sz="quarter" idx="4"/>
          </p:nvPr>
        </p:nvSpPr>
        <p:spPr/>
        <p:txBody>
          <a:bodyPr/>
          <a:lstStyle/>
          <a:p>
            <a:pPr>
              <a:defRPr/>
            </a:pPr>
            <a:fld id="{ACCE85CE-18C5-4F90-975B-C47AD42FB3A3}" type="slidenum">
              <a:rPr lang="en-US" smtClean="0"/>
              <a:pPr>
                <a:defRPr/>
              </a:pPr>
              <a:t>17</a:t>
            </a:fld>
            <a:endParaRPr lang="en-US" dirty="0"/>
          </a:p>
        </p:txBody>
      </p:sp>
    </p:spTree>
    <p:extLst>
      <p:ext uri="{BB962C8B-B14F-4D97-AF65-F5344CB8AC3E}">
        <p14:creationId xmlns:p14="http://schemas.microsoft.com/office/powerpoint/2010/main" val="1501826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A8A743-2384-4674-AD2F-F33F822FDD86}"/>
              </a:ext>
            </a:extLst>
          </p:cNvPr>
          <p:cNvSpPr/>
          <p:nvPr/>
        </p:nvSpPr>
        <p:spPr>
          <a:xfrm>
            <a:off x="475861" y="793485"/>
            <a:ext cx="11243388" cy="514961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id="{F760691C-42EF-4F8D-83F4-C0B8046F1C4A}"/>
              </a:ext>
            </a:extLst>
          </p:cNvPr>
          <p:cNvGraphicFramePr>
            <a:graphicFrameLocks/>
          </p:cNvGraphicFramePr>
          <p:nvPr>
            <p:extLst>
              <p:ext uri="{D42A27DB-BD31-4B8C-83A1-F6EECF244321}">
                <p14:modId xmlns:p14="http://schemas.microsoft.com/office/powerpoint/2010/main" val="190966219"/>
              </p:ext>
            </p:extLst>
          </p:nvPr>
        </p:nvGraphicFramePr>
        <p:xfrm>
          <a:off x="609601" y="802927"/>
          <a:ext cx="10972800" cy="493250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B1C9621-A716-4712-9FAF-8496AD144F0F}"/>
              </a:ext>
            </a:extLst>
          </p:cNvPr>
          <p:cNvSpPr>
            <a:spLocks noGrp="1"/>
          </p:cNvSpPr>
          <p:nvPr>
            <p:ph type="title"/>
          </p:nvPr>
        </p:nvSpPr>
        <p:spPr/>
        <p:txBody>
          <a:bodyPr/>
          <a:lstStyle/>
          <a:p>
            <a:r>
              <a:rPr lang="en-US" dirty="0"/>
              <a:t>Dividends</a:t>
            </a:r>
          </a:p>
        </p:txBody>
      </p:sp>
      <p:sp>
        <p:nvSpPr>
          <p:cNvPr id="9" name="Content Placeholder 8">
            <a:extLst>
              <a:ext uri="{FF2B5EF4-FFF2-40B4-BE49-F238E27FC236}">
                <a16:creationId xmlns:a16="http://schemas.microsoft.com/office/drawing/2014/main" id="{D95FB7F6-D48A-419F-8E5D-206DB13E2B9E}"/>
              </a:ext>
            </a:extLst>
          </p:cNvPr>
          <p:cNvSpPr>
            <a:spLocks noGrp="1"/>
          </p:cNvSpPr>
          <p:nvPr>
            <p:ph idx="1"/>
          </p:nvPr>
        </p:nvSpPr>
        <p:spPr/>
        <p:txBody>
          <a:bodyPr/>
          <a:lstStyle/>
          <a:p>
            <a:pPr marL="285750" lvl="0" indent="-285750" eaLnBrk="1" fontAlgn="auto" hangingPunct="1">
              <a:spcBef>
                <a:spcPts val="0"/>
              </a:spcBef>
              <a:spcAft>
                <a:spcPts val="600"/>
              </a:spcAft>
              <a:defRPr/>
            </a:pPr>
            <a:endParaRPr lang="en-US" sz="1000" b="1" dirty="0">
              <a:latin typeface=" arial"/>
            </a:endParaRPr>
          </a:p>
          <a:p>
            <a:pPr marL="285750" lvl="0" indent="-285750" eaLnBrk="1" fontAlgn="auto" hangingPunct="1">
              <a:spcBef>
                <a:spcPts val="0"/>
              </a:spcBef>
              <a:spcAft>
                <a:spcPts val="600"/>
              </a:spcAft>
              <a:defRPr/>
            </a:pPr>
            <a:r>
              <a:rPr lang="en-US" b="1" dirty="0">
                <a:latin typeface=" arial"/>
              </a:rPr>
              <a:t>Annual double-digit dividend growth for the last decade</a:t>
            </a:r>
          </a:p>
          <a:p>
            <a:pPr marL="285750" lvl="0" indent="-285750" eaLnBrk="1" fontAlgn="auto" hangingPunct="1">
              <a:spcBef>
                <a:spcPts val="0"/>
              </a:spcBef>
              <a:spcAft>
                <a:spcPts val="600"/>
              </a:spcAft>
              <a:defRPr/>
            </a:pPr>
            <a:r>
              <a:rPr lang="en-US" b="1" dirty="0">
                <a:latin typeface=" arial"/>
              </a:rPr>
              <a:t>Consistency in execution</a:t>
            </a:r>
          </a:p>
          <a:p>
            <a:endParaRPr lang="en-US" dirty="0"/>
          </a:p>
        </p:txBody>
      </p:sp>
      <p:sp>
        <p:nvSpPr>
          <p:cNvPr id="4" name="Slide Number Placeholder 3">
            <a:extLst>
              <a:ext uri="{FF2B5EF4-FFF2-40B4-BE49-F238E27FC236}">
                <a16:creationId xmlns:a16="http://schemas.microsoft.com/office/drawing/2014/main" id="{2626402C-0FD4-4764-97BA-F89A7D0D1177}"/>
              </a:ext>
            </a:extLst>
          </p:cNvPr>
          <p:cNvSpPr>
            <a:spLocks noGrp="1"/>
          </p:cNvSpPr>
          <p:nvPr>
            <p:ph type="sldNum" sz="quarter" idx="12"/>
          </p:nvPr>
        </p:nvSpPr>
        <p:spPr/>
        <p:txBody>
          <a:bodyPr/>
          <a:lstStyle/>
          <a:p>
            <a:fld id="{9C78B1D6-8B69-448B-B720-81701B3330F4}" type="slidenum">
              <a:rPr lang="en-US" smtClean="0"/>
              <a:pPr/>
              <a:t>18</a:t>
            </a:fld>
            <a:endParaRPr lang="en-US" dirty="0"/>
          </a:p>
        </p:txBody>
      </p:sp>
      <p:sp>
        <p:nvSpPr>
          <p:cNvPr id="5" name="Text Placeholder 4">
            <a:extLst>
              <a:ext uri="{FF2B5EF4-FFF2-40B4-BE49-F238E27FC236}">
                <a16:creationId xmlns:a16="http://schemas.microsoft.com/office/drawing/2014/main" id="{2916D7B1-04AD-4E35-82A1-0418C6661563}"/>
              </a:ext>
            </a:extLst>
          </p:cNvPr>
          <p:cNvSpPr>
            <a:spLocks noGrp="1"/>
          </p:cNvSpPr>
          <p:nvPr>
            <p:ph type="body" sz="quarter" idx="13"/>
          </p:nvPr>
        </p:nvSpPr>
        <p:spPr/>
        <p:txBody>
          <a:bodyPr/>
          <a:lstStyle/>
          <a:p>
            <a:r>
              <a:rPr lang="en-US" dirty="0"/>
              <a:t>Consistent Dividend Policy</a:t>
            </a:r>
          </a:p>
        </p:txBody>
      </p:sp>
      <p:sp>
        <p:nvSpPr>
          <p:cNvPr id="6" name="TextBox 5">
            <a:extLst>
              <a:ext uri="{FF2B5EF4-FFF2-40B4-BE49-F238E27FC236}">
                <a16:creationId xmlns:a16="http://schemas.microsoft.com/office/drawing/2014/main" id="{7BBF9C1D-A0A5-49B1-B5AB-1160CB012DFE}"/>
              </a:ext>
            </a:extLst>
          </p:cNvPr>
          <p:cNvSpPr txBox="1"/>
          <p:nvPr/>
        </p:nvSpPr>
        <p:spPr>
          <a:xfrm>
            <a:off x="5523775" y="5569424"/>
            <a:ext cx="1042850" cy="369332"/>
          </a:xfrm>
          <a:prstGeom prst="rect">
            <a:avLst/>
          </a:prstGeom>
          <a:noFill/>
        </p:spPr>
        <p:txBody>
          <a:bodyPr wrap="none" rtlCol="0">
            <a:spAutoFit/>
          </a:bodyPr>
          <a:lstStyle/>
          <a:p>
            <a:r>
              <a:rPr lang="en-US" dirty="0"/>
              <a:t>($/share)</a:t>
            </a:r>
          </a:p>
        </p:txBody>
      </p:sp>
    </p:spTree>
    <p:extLst>
      <p:ext uri="{BB962C8B-B14F-4D97-AF65-F5344CB8AC3E}">
        <p14:creationId xmlns:p14="http://schemas.microsoft.com/office/powerpoint/2010/main" val="3638807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F4ADD8-288F-464E-9AAE-5B14D6ED2ADE}"/>
              </a:ext>
            </a:extLst>
          </p:cNvPr>
          <p:cNvSpPr>
            <a:spLocks noGrp="1"/>
          </p:cNvSpPr>
          <p:nvPr>
            <p:ph type="body" sz="quarter" idx="13"/>
          </p:nvPr>
        </p:nvSpPr>
        <p:spPr/>
        <p:txBody>
          <a:bodyPr/>
          <a:lstStyle/>
          <a:p>
            <a:r>
              <a:rPr lang="en-US" dirty="0"/>
              <a:t>Making The World A Healthier Place</a:t>
            </a:r>
          </a:p>
        </p:txBody>
      </p:sp>
      <p:sp>
        <p:nvSpPr>
          <p:cNvPr id="2" name="Title 1"/>
          <p:cNvSpPr>
            <a:spLocks noGrp="1"/>
          </p:cNvSpPr>
          <p:nvPr>
            <p:ph type="title"/>
          </p:nvPr>
        </p:nvSpPr>
        <p:spPr/>
        <p:txBody>
          <a:bodyPr/>
          <a:lstStyle/>
          <a:p>
            <a:r>
              <a:rPr lang="en-US" dirty="0"/>
              <a:t>Our Sustainability Framework</a:t>
            </a:r>
          </a:p>
        </p:txBody>
      </p:sp>
      <p:sp>
        <p:nvSpPr>
          <p:cNvPr id="7" name="Slide Number Placeholder 6"/>
          <p:cNvSpPr>
            <a:spLocks noGrp="1"/>
          </p:cNvSpPr>
          <p:nvPr>
            <p:ph type="sldNum" sz="quarter" idx="4"/>
          </p:nvPr>
        </p:nvSpPr>
        <p:spPr/>
        <p:txBody>
          <a:bodyPr/>
          <a:lstStyle/>
          <a:p>
            <a:pPr>
              <a:defRPr/>
            </a:pPr>
            <a:fld id="{ACCE85CE-18C5-4F90-975B-C47AD42FB3A3}" type="slidenum">
              <a:rPr lang="en-US" smtClean="0"/>
              <a:pPr>
                <a:defRPr/>
              </a:pPr>
              <a:t>19</a:t>
            </a:fld>
            <a:endParaRPr lang="en-US" dirty="0"/>
          </a:p>
        </p:txBody>
      </p:sp>
      <p:sp>
        <p:nvSpPr>
          <p:cNvPr id="8" name="Rectangle 7">
            <a:extLst>
              <a:ext uri="{FF2B5EF4-FFF2-40B4-BE49-F238E27FC236}">
                <a16:creationId xmlns:a16="http://schemas.microsoft.com/office/drawing/2014/main" id="{B4548A56-C253-4ED7-9D75-BF0E6675164D}"/>
              </a:ext>
            </a:extLst>
          </p:cNvPr>
          <p:cNvSpPr/>
          <p:nvPr/>
        </p:nvSpPr>
        <p:spPr>
          <a:xfrm>
            <a:off x="5809672" y="1032013"/>
            <a:ext cx="5889916" cy="3693319"/>
          </a:xfrm>
          <a:prstGeom prst="rect">
            <a:avLst/>
          </a:prstGeom>
        </p:spPr>
        <p:txBody>
          <a:bodyPr wrap="square">
            <a:spAutoFit/>
          </a:bodyPr>
          <a:lstStyle/>
          <a:p>
            <a:r>
              <a:rPr lang="en-US" dirty="0">
                <a:latin typeface=" arial"/>
              </a:rPr>
              <a:t>Every day, </a:t>
            </a:r>
            <a:r>
              <a:rPr lang="en-US" dirty="0" err="1">
                <a:latin typeface=" arial"/>
              </a:rPr>
              <a:t>Balchem</a:t>
            </a:r>
            <a:r>
              <a:rPr lang="en-US" dirty="0">
                <a:latin typeface=" arial"/>
              </a:rPr>
              <a:t> is delivering trusted solutions that enhance health and well-being through science. </a:t>
            </a:r>
          </a:p>
          <a:p>
            <a:endParaRPr lang="en-US" dirty="0">
              <a:latin typeface=" arial"/>
            </a:endParaRPr>
          </a:p>
          <a:p>
            <a:r>
              <a:rPr lang="en-US" dirty="0">
                <a:latin typeface=" arial"/>
              </a:rPr>
              <a:t>The two objectives of our sustainability strategy directly support our vision of making the world a healthier place:</a:t>
            </a:r>
          </a:p>
          <a:p>
            <a:pPr marL="742950" lvl="1" indent="-285750">
              <a:buFont typeface="Arial" panose="020B0604020202020204" pitchFamily="34" charset="0"/>
              <a:buChar char="•"/>
            </a:pPr>
            <a:r>
              <a:rPr lang="en-US" dirty="0">
                <a:latin typeface=" arial"/>
              </a:rPr>
              <a:t>providing innovative solutions for the health and nutritional needs of the world</a:t>
            </a:r>
          </a:p>
          <a:p>
            <a:pPr marL="742950" lvl="1" indent="-285750">
              <a:buFont typeface="Arial" panose="020B0604020202020204" pitchFamily="34" charset="0"/>
              <a:buChar char="•"/>
            </a:pPr>
            <a:r>
              <a:rPr lang="en-US" dirty="0">
                <a:latin typeface=" arial"/>
              </a:rPr>
              <a:t>and operating with excellence as strong stewards of our employees, customers, shareholders, and communities</a:t>
            </a:r>
          </a:p>
          <a:p>
            <a:endParaRPr lang="en-US" dirty="0">
              <a:latin typeface=" arial"/>
            </a:endParaRPr>
          </a:p>
          <a:p>
            <a:r>
              <a:rPr lang="en-US" dirty="0">
                <a:latin typeface=" arial"/>
              </a:rPr>
              <a:t>One of our proud accomplishments is </a:t>
            </a:r>
            <a:r>
              <a:rPr lang="en-US" dirty="0" err="1">
                <a:latin typeface=" arial"/>
              </a:rPr>
              <a:t>Balchem’s</a:t>
            </a:r>
            <a:r>
              <a:rPr lang="en-US" dirty="0">
                <a:latin typeface=" arial"/>
              </a:rPr>
              <a:t> impact on 1.4 billion people each year.</a:t>
            </a:r>
          </a:p>
        </p:txBody>
      </p:sp>
      <p:pic>
        <p:nvPicPr>
          <p:cNvPr id="3" name="Picture 2">
            <a:extLst>
              <a:ext uri="{FF2B5EF4-FFF2-40B4-BE49-F238E27FC236}">
                <a16:creationId xmlns:a16="http://schemas.microsoft.com/office/drawing/2014/main" id="{7742B5A2-72D2-42EF-8802-07AD247C6879}"/>
              </a:ext>
            </a:extLst>
          </p:cNvPr>
          <p:cNvPicPr>
            <a:picLocks noChangeAspect="1"/>
          </p:cNvPicPr>
          <p:nvPr/>
        </p:nvPicPr>
        <p:blipFill>
          <a:blip r:embed="rId3"/>
          <a:stretch>
            <a:fillRect/>
          </a:stretch>
        </p:blipFill>
        <p:spPr>
          <a:xfrm>
            <a:off x="483964" y="958357"/>
            <a:ext cx="5325708" cy="4787153"/>
          </a:xfrm>
          <a:prstGeom prst="rect">
            <a:avLst/>
          </a:prstGeom>
        </p:spPr>
      </p:pic>
    </p:spTree>
    <p:extLst>
      <p:ext uri="{BB962C8B-B14F-4D97-AF65-F5344CB8AC3E}">
        <p14:creationId xmlns:p14="http://schemas.microsoft.com/office/powerpoint/2010/main" val="280635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Safe Harbor Statement</a:t>
            </a:r>
          </a:p>
        </p:txBody>
      </p:sp>
      <p:sp>
        <p:nvSpPr>
          <p:cNvPr id="4" name="Content Placeholder 3"/>
          <p:cNvSpPr>
            <a:spLocks noGrp="1"/>
          </p:cNvSpPr>
          <p:nvPr>
            <p:ph idx="1"/>
          </p:nvPr>
        </p:nvSpPr>
        <p:spPr/>
        <p:txBody>
          <a:bodyPr>
            <a:noAutofit/>
          </a:bodyPr>
          <a:lstStyle/>
          <a:p>
            <a:pPr>
              <a:spcBef>
                <a:spcPts val="600"/>
              </a:spcBef>
              <a:spcAft>
                <a:spcPts val="600"/>
              </a:spcAft>
            </a:pPr>
            <a:r>
              <a:rPr lang="en-US" sz="1800" dirty="0"/>
              <a:t>During the course of this presentation, management may make forward-looking statements regarding financial performance and future events.</a:t>
            </a:r>
          </a:p>
          <a:p>
            <a:pPr>
              <a:spcBef>
                <a:spcPts val="600"/>
              </a:spcBef>
              <a:spcAft>
                <a:spcPts val="600"/>
              </a:spcAft>
            </a:pPr>
            <a:r>
              <a:rPr lang="en-US" sz="1800" dirty="0"/>
              <a:t>We will attempt to identify these statements by use of words such as expect, believe, anticipate, intend, and other words that denote future events. You should understand that, even though our forward-looking statements are based on assumptions we believe are reasonable when made, they are still subject to uncertainties that could cause actual results to differ materially from those in the forward-looking statements. </a:t>
            </a:r>
          </a:p>
          <a:p>
            <a:pPr>
              <a:spcBef>
                <a:spcPts val="600"/>
              </a:spcBef>
              <a:spcAft>
                <a:spcPts val="600"/>
              </a:spcAft>
            </a:pPr>
            <a:r>
              <a:rPr lang="en-US" sz="1800" dirty="0"/>
              <a:t>We caution you to consider the important risk and other factors as set forth in the forward-looking statements section and in Item 1A risk factors in our Annual Reports on Form 10-K as filed with the U.S. Securities and Exchange Commission that could cause actual results to differ from those in the forward-looking statements as contained in this presentation. </a:t>
            </a:r>
          </a:p>
          <a:p>
            <a:pPr>
              <a:spcBef>
                <a:spcPts val="600"/>
              </a:spcBef>
              <a:spcAft>
                <a:spcPts val="600"/>
              </a:spcAft>
            </a:pPr>
            <a:r>
              <a:rPr lang="en-US" sz="1800" dirty="0"/>
              <a:t>Forward-looking statements made herein are summaries of previous public disclosures, do not represent revised guidance, and we do not undertake to revise or update them from the date or dates of previous disclosure.</a:t>
            </a:r>
          </a:p>
          <a:p>
            <a:pPr>
              <a:spcBef>
                <a:spcPts val="600"/>
              </a:spcBef>
              <a:spcAft>
                <a:spcPts val="600"/>
              </a:spcAft>
            </a:pPr>
            <a:r>
              <a:rPr lang="en-US" sz="1800" dirty="0"/>
              <a:t>In the case of any presentation delivered during the company’s prescribed black-out periods, there will be no discussion or questions addressed regarding the current quarter’s expected performance.</a:t>
            </a:r>
          </a:p>
          <a:p>
            <a:pPr marL="0" indent="0">
              <a:spcBef>
                <a:spcPts val="600"/>
              </a:spcBef>
              <a:spcAft>
                <a:spcPts val="600"/>
              </a:spcAft>
              <a:buNone/>
            </a:pPr>
            <a:endParaRPr lang="en-US" sz="1800" dirty="0"/>
          </a:p>
        </p:txBody>
      </p:sp>
      <p:sp>
        <p:nvSpPr>
          <p:cNvPr id="2" name="Slide Number Placeholder 1"/>
          <p:cNvSpPr>
            <a:spLocks noGrp="1"/>
          </p:cNvSpPr>
          <p:nvPr>
            <p:ph type="sldNum" sz="quarter" idx="12"/>
          </p:nvPr>
        </p:nvSpPr>
        <p:spPr/>
        <p:txBody>
          <a:bodyPr/>
          <a:lstStyle/>
          <a:p>
            <a:pPr>
              <a:defRPr/>
            </a:pPr>
            <a:fld id="{ACCE85CE-18C5-4F90-975B-C47AD42FB3A3}" type="slidenum">
              <a:rPr lang="en-US" smtClean="0"/>
              <a:pPr>
                <a:defRPr/>
              </a:pPr>
              <a:t>2</a:t>
            </a:fld>
            <a:endParaRPr lang="en-US" dirty="0"/>
          </a:p>
        </p:txBody>
      </p:sp>
    </p:spTree>
    <p:extLst>
      <p:ext uri="{BB962C8B-B14F-4D97-AF65-F5344CB8AC3E}">
        <p14:creationId xmlns:p14="http://schemas.microsoft.com/office/powerpoint/2010/main" val="292071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Rounded Corners 26">
            <a:extLst>
              <a:ext uri="{FF2B5EF4-FFF2-40B4-BE49-F238E27FC236}">
                <a16:creationId xmlns:a16="http://schemas.microsoft.com/office/drawing/2014/main" id="{FF146256-7A3B-4E5C-B2B0-02EA14AACF5F}"/>
              </a:ext>
            </a:extLst>
          </p:cNvPr>
          <p:cNvSpPr/>
          <p:nvPr/>
        </p:nvSpPr>
        <p:spPr>
          <a:xfrm>
            <a:off x="776472" y="3515429"/>
            <a:ext cx="10805928" cy="2474144"/>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DB57A27A-6134-4D6E-B3DE-027E62065692}"/>
              </a:ext>
            </a:extLst>
          </p:cNvPr>
          <p:cNvSpPr/>
          <p:nvPr/>
        </p:nvSpPr>
        <p:spPr>
          <a:xfrm>
            <a:off x="776472" y="752706"/>
            <a:ext cx="10805928" cy="2617492"/>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object 7">
            <a:extLst>
              <a:ext uri="{FF2B5EF4-FFF2-40B4-BE49-F238E27FC236}">
                <a16:creationId xmlns:a16="http://schemas.microsoft.com/office/drawing/2014/main" id="{67AFB4A9-BC21-4F95-82B2-DAC19360E843}"/>
              </a:ext>
            </a:extLst>
          </p:cNvPr>
          <p:cNvSpPr txBox="1"/>
          <p:nvPr/>
        </p:nvSpPr>
        <p:spPr>
          <a:xfrm>
            <a:off x="5074921" y="809856"/>
            <a:ext cx="5812153" cy="2417778"/>
          </a:xfrm>
          <a:prstGeom prst="rect">
            <a:avLst/>
          </a:prstGeom>
        </p:spPr>
        <p:txBody>
          <a:bodyPr vert="horz" wrap="square" lIns="0" tIns="12700" rIns="0" bIns="0" rtlCol="0">
            <a:spAutoFit/>
          </a:bodyPr>
          <a:lstStyle/>
          <a:p>
            <a:pPr marL="50800">
              <a:lnSpc>
                <a:spcPct val="100000"/>
              </a:lnSpc>
              <a:spcBef>
                <a:spcPts val="100"/>
              </a:spcBef>
            </a:pPr>
            <a:r>
              <a:rPr sz="1200" b="1" spc="15" dirty="0">
                <a:solidFill>
                  <a:srgbClr val="4774AB"/>
                </a:solidFill>
                <a:latin typeface=" arial"/>
                <a:cs typeface="Arial"/>
              </a:rPr>
              <a:t>OPPORTUNITY</a:t>
            </a:r>
            <a:r>
              <a:rPr sz="1200" b="1" spc="-10" dirty="0">
                <a:solidFill>
                  <a:srgbClr val="4774AB"/>
                </a:solidFill>
                <a:latin typeface=" arial"/>
                <a:cs typeface="Arial"/>
              </a:rPr>
              <a:t> </a:t>
            </a:r>
            <a:r>
              <a:rPr sz="1200" b="1" spc="-20" dirty="0">
                <a:solidFill>
                  <a:srgbClr val="4774AB"/>
                </a:solidFill>
                <a:latin typeface=" arial"/>
                <a:cs typeface="Arial"/>
              </a:rPr>
              <a:t>EXAMPLES</a:t>
            </a:r>
            <a:endParaRPr sz="1200" b="1" dirty="0">
              <a:solidFill>
                <a:srgbClr val="4774AB"/>
              </a:solidFill>
              <a:latin typeface=" arial"/>
              <a:cs typeface="Arial"/>
            </a:endParaRPr>
          </a:p>
          <a:p>
            <a:pPr>
              <a:lnSpc>
                <a:spcPct val="100000"/>
              </a:lnSpc>
              <a:spcBef>
                <a:spcPts val="20"/>
              </a:spcBef>
            </a:pPr>
            <a:endParaRPr sz="1200" dirty="0">
              <a:solidFill>
                <a:srgbClr val="4774AB"/>
              </a:solidFill>
              <a:latin typeface=" arial"/>
              <a:cs typeface="Arial"/>
            </a:endParaRPr>
          </a:p>
          <a:p>
            <a:pPr marL="693420" marR="572770" indent="-635">
              <a:lnSpc>
                <a:spcPct val="120300"/>
              </a:lnSpc>
              <a:spcAft>
                <a:spcPts val="400"/>
              </a:spcAft>
            </a:pPr>
            <a:r>
              <a:rPr sz="1200" spc="-15" dirty="0">
                <a:latin typeface=" arial"/>
                <a:cs typeface="Lucida Sans"/>
              </a:rPr>
              <a:t>Process </a:t>
            </a:r>
            <a:r>
              <a:rPr sz="1200" spc="-5" dirty="0">
                <a:latin typeface=" arial"/>
                <a:cs typeface="Lucida Sans"/>
              </a:rPr>
              <a:t>improvements </a:t>
            </a:r>
            <a:r>
              <a:rPr sz="1200" spc="-25" dirty="0">
                <a:latin typeface=" arial"/>
                <a:cs typeface="Lucida Sans"/>
              </a:rPr>
              <a:t>in </a:t>
            </a:r>
            <a:r>
              <a:rPr sz="1200" spc="-20" dirty="0">
                <a:latin typeface=" arial"/>
                <a:cs typeface="Lucida Sans"/>
              </a:rPr>
              <a:t>spray </a:t>
            </a:r>
            <a:r>
              <a:rPr sz="1200" spc="-275" dirty="0">
                <a:latin typeface=" arial"/>
                <a:cs typeface="Lucida Sans"/>
              </a:rPr>
              <a:t> </a:t>
            </a:r>
            <a:r>
              <a:rPr sz="1200" spc="-15" dirty="0">
                <a:latin typeface=" arial"/>
                <a:cs typeface="Lucida Sans"/>
              </a:rPr>
              <a:t>drying</a:t>
            </a:r>
            <a:r>
              <a:rPr sz="1200" spc="-35" dirty="0">
                <a:latin typeface=" arial"/>
                <a:cs typeface="Lucida Sans"/>
              </a:rPr>
              <a:t> </a:t>
            </a:r>
            <a:r>
              <a:rPr sz="1200" spc="-30" dirty="0">
                <a:latin typeface=" arial"/>
                <a:cs typeface="Lucida Sans"/>
              </a:rPr>
              <a:t>by </a:t>
            </a:r>
            <a:r>
              <a:rPr sz="1200" spc="-15" dirty="0">
                <a:latin typeface=" arial"/>
                <a:cs typeface="Lucida Sans"/>
              </a:rPr>
              <a:t>increasing</a:t>
            </a:r>
            <a:r>
              <a:rPr sz="1200" spc="-35" dirty="0">
                <a:latin typeface=" arial"/>
                <a:cs typeface="Lucida Sans"/>
              </a:rPr>
              <a:t> </a:t>
            </a:r>
            <a:r>
              <a:rPr sz="1200" spc="-5" dirty="0">
                <a:latin typeface=" arial"/>
                <a:cs typeface="Lucida Sans"/>
              </a:rPr>
              <a:t>feed</a:t>
            </a:r>
            <a:r>
              <a:rPr sz="1200" spc="-30" dirty="0">
                <a:latin typeface=" arial"/>
                <a:cs typeface="Lucida Sans"/>
              </a:rPr>
              <a:t> solids</a:t>
            </a:r>
            <a:endParaRPr sz="1200" dirty="0">
              <a:latin typeface=" arial"/>
              <a:cs typeface="Lucida Sans"/>
            </a:endParaRPr>
          </a:p>
          <a:p>
            <a:pPr>
              <a:lnSpc>
                <a:spcPct val="100000"/>
              </a:lnSpc>
              <a:spcAft>
                <a:spcPts val="400"/>
              </a:spcAft>
            </a:pPr>
            <a:endParaRPr sz="1200" dirty="0">
              <a:latin typeface=" arial"/>
              <a:cs typeface="Lucida Sans"/>
            </a:endParaRPr>
          </a:p>
          <a:p>
            <a:pPr marL="693420" marR="380365">
              <a:lnSpc>
                <a:spcPct val="120400"/>
              </a:lnSpc>
              <a:spcBef>
                <a:spcPts val="835"/>
              </a:spcBef>
              <a:spcAft>
                <a:spcPts val="400"/>
              </a:spcAft>
            </a:pPr>
            <a:r>
              <a:rPr sz="1200" spc="-10" dirty="0">
                <a:latin typeface=" arial"/>
                <a:cs typeface="Lucida Sans"/>
              </a:rPr>
              <a:t>Reduce </a:t>
            </a:r>
            <a:r>
              <a:rPr sz="1200" spc="-15" dirty="0">
                <a:latin typeface=" arial"/>
                <a:cs typeface="Lucida Sans"/>
              </a:rPr>
              <a:t>drying </a:t>
            </a:r>
            <a:r>
              <a:rPr sz="1200" spc="-10" dirty="0">
                <a:latin typeface=" arial"/>
                <a:cs typeface="Lucida Sans"/>
              </a:rPr>
              <a:t>with </a:t>
            </a:r>
            <a:r>
              <a:rPr sz="1200" spc="-5" dirty="0">
                <a:latin typeface=" arial"/>
                <a:cs typeface="Lucida Sans"/>
              </a:rPr>
              <a:t>product </a:t>
            </a:r>
            <a:r>
              <a:rPr sz="1200" spc="-25" dirty="0">
                <a:latin typeface=" arial"/>
                <a:cs typeface="Lucida Sans"/>
              </a:rPr>
              <a:t>design </a:t>
            </a:r>
            <a:r>
              <a:rPr sz="1200" spc="-275" dirty="0">
                <a:latin typeface=" arial"/>
                <a:cs typeface="Lucida Sans"/>
              </a:rPr>
              <a:t> </a:t>
            </a:r>
            <a:r>
              <a:rPr sz="1200" dirty="0">
                <a:latin typeface=" arial"/>
                <a:cs typeface="Lucida Sans"/>
              </a:rPr>
              <a:t>(e.g.,</a:t>
            </a:r>
            <a:r>
              <a:rPr sz="1200" spc="-45" dirty="0">
                <a:latin typeface=" arial"/>
                <a:cs typeface="Lucida Sans"/>
              </a:rPr>
              <a:t> </a:t>
            </a:r>
            <a:r>
              <a:rPr sz="1200" dirty="0">
                <a:latin typeface=" arial"/>
                <a:cs typeface="Lucida Sans"/>
              </a:rPr>
              <a:t>ReaShure</a:t>
            </a:r>
            <a:r>
              <a:rPr sz="1200" baseline="33333" dirty="0">
                <a:latin typeface=" arial"/>
                <a:cs typeface="Lucida Sans"/>
              </a:rPr>
              <a:t>®</a:t>
            </a:r>
            <a:r>
              <a:rPr sz="1200" dirty="0">
                <a:latin typeface=" arial"/>
                <a:cs typeface="Lucida Sans"/>
              </a:rPr>
              <a:t>-XC)</a:t>
            </a:r>
          </a:p>
          <a:p>
            <a:pPr>
              <a:lnSpc>
                <a:spcPct val="100000"/>
              </a:lnSpc>
              <a:spcAft>
                <a:spcPts val="400"/>
              </a:spcAft>
            </a:pPr>
            <a:endParaRPr sz="1200" dirty="0">
              <a:latin typeface=" arial"/>
              <a:cs typeface="Lucida Sans"/>
            </a:endParaRPr>
          </a:p>
          <a:p>
            <a:pPr marL="693420" marR="30480">
              <a:lnSpc>
                <a:spcPct val="120300"/>
              </a:lnSpc>
              <a:spcBef>
                <a:spcPts val="835"/>
              </a:spcBef>
              <a:spcAft>
                <a:spcPts val="400"/>
              </a:spcAft>
            </a:pPr>
            <a:r>
              <a:rPr sz="1200" spc="45" dirty="0">
                <a:latin typeface=" arial"/>
                <a:cs typeface="Trebuchet MS"/>
              </a:rPr>
              <a:t>Major</a:t>
            </a:r>
            <a:r>
              <a:rPr sz="1200" spc="-20" dirty="0">
                <a:latin typeface=" arial"/>
                <a:cs typeface="Trebuchet MS"/>
              </a:rPr>
              <a:t> </a:t>
            </a:r>
            <a:r>
              <a:rPr sz="1200" spc="40" dirty="0">
                <a:latin typeface=" arial"/>
                <a:cs typeface="Trebuchet MS"/>
              </a:rPr>
              <a:t>consumer</a:t>
            </a:r>
            <a:r>
              <a:rPr sz="1200" spc="-20" dirty="0">
                <a:latin typeface=" arial"/>
                <a:cs typeface="Trebuchet MS"/>
              </a:rPr>
              <a:t> </a:t>
            </a:r>
            <a:r>
              <a:rPr sz="1200" spc="10" dirty="0">
                <a:latin typeface=" arial"/>
                <a:cs typeface="Trebuchet MS"/>
              </a:rPr>
              <a:t>efficiency</a:t>
            </a:r>
            <a:r>
              <a:rPr sz="1200" spc="-20" dirty="0">
                <a:latin typeface=" arial"/>
                <a:cs typeface="Trebuchet MS"/>
              </a:rPr>
              <a:t> </a:t>
            </a:r>
            <a:r>
              <a:rPr sz="1200" spc="40" dirty="0">
                <a:latin typeface=" arial"/>
                <a:cs typeface="Trebuchet MS"/>
              </a:rPr>
              <a:t>improvements </a:t>
            </a:r>
            <a:r>
              <a:rPr sz="1200" spc="-254" dirty="0">
                <a:latin typeface=" arial"/>
                <a:cs typeface="Trebuchet MS"/>
              </a:rPr>
              <a:t> </a:t>
            </a:r>
            <a:r>
              <a:rPr sz="1200" dirty="0">
                <a:latin typeface=" arial"/>
                <a:cs typeface="Lucida Sans"/>
              </a:rPr>
              <a:t>(e.g.,</a:t>
            </a:r>
            <a:r>
              <a:rPr sz="1200" spc="-45" dirty="0">
                <a:latin typeface=" arial"/>
                <a:cs typeface="Lucida Sans"/>
              </a:rPr>
              <a:t> </a:t>
            </a:r>
            <a:r>
              <a:rPr sz="1200" spc="-20" dirty="0">
                <a:latin typeface=" arial"/>
                <a:cs typeface="Lucida Sans"/>
              </a:rPr>
              <a:t>modernized</a:t>
            </a:r>
            <a:r>
              <a:rPr sz="1200" spc="-40" dirty="0">
                <a:latin typeface=" arial"/>
                <a:cs typeface="Lucida Sans"/>
              </a:rPr>
              <a:t> </a:t>
            </a:r>
            <a:r>
              <a:rPr sz="1200" spc="-25" dirty="0">
                <a:latin typeface=" arial"/>
                <a:cs typeface="Lucida Sans"/>
              </a:rPr>
              <a:t>boilers)</a:t>
            </a:r>
            <a:endParaRPr sz="1200" dirty="0">
              <a:latin typeface=" arial"/>
              <a:cs typeface="Lucida Sans"/>
            </a:endParaRPr>
          </a:p>
          <a:p>
            <a:pPr>
              <a:lnSpc>
                <a:spcPct val="100000"/>
              </a:lnSpc>
              <a:spcAft>
                <a:spcPts val="400"/>
              </a:spcAft>
            </a:pPr>
            <a:endParaRPr sz="1200" dirty="0">
              <a:latin typeface=" arial"/>
              <a:cs typeface="Lucida Sans"/>
            </a:endParaRPr>
          </a:p>
          <a:p>
            <a:pPr marL="693420" marR="515620">
              <a:lnSpc>
                <a:spcPct val="120300"/>
              </a:lnSpc>
              <a:spcBef>
                <a:spcPts val="840"/>
              </a:spcBef>
              <a:spcAft>
                <a:spcPts val="400"/>
              </a:spcAft>
            </a:pPr>
            <a:r>
              <a:rPr sz="1200" spc="20" dirty="0">
                <a:latin typeface=" arial"/>
                <a:cs typeface="Lucida Sans"/>
              </a:rPr>
              <a:t>U</a:t>
            </a:r>
            <a:r>
              <a:rPr sz="1200" spc="-55" dirty="0">
                <a:latin typeface=" arial"/>
                <a:cs typeface="Lucida Sans"/>
              </a:rPr>
              <a:t>s</a:t>
            </a:r>
            <a:r>
              <a:rPr sz="1200" spc="-10" dirty="0">
                <a:latin typeface=" arial"/>
                <a:cs typeface="Lucida Sans"/>
              </a:rPr>
              <a:t>e</a:t>
            </a:r>
            <a:r>
              <a:rPr sz="1200" spc="-40" dirty="0">
                <a:latin typeface=" arial"/>
                <a:cs typeface="Lucida Sans"/>
              </a:rPr>
              <a:t> </a:t>
            </a:r>
            <a:r>
              <a:rPr sz="1200" spc="-10" dirty="0">
                <a:latin typeface=" arial"/>
                <a:cs typeface="Lucida Sans"/>
              </a:rPr>
              <a:t>o</a:t>
            </a:r>
            <a:r>
              <a:rPr sz="1200" spc="-50" dirty="0">
                <a:latin typeface=" arial"/>
                <a:cs typeface="Lucida Sans"/>
              </a:rPr>
              <a:t>f</a:t>
            </a:r>
            <a:r>
              <a:rPr sz="1200" spc="-40" dirty="0">
                <a:latin typeface=" arial"/>
                <a:cs typeface="Lucida Sans"/>
              </a:rPr>
              <a:t> </a:t>
            </a:r>
            <a:r>
              <a:rPr sz="1200" spc="-10" dirty="0">
                <a:latin typeface=" arial"/>
                <a:cs typeface="Lucida Sans"/>
              </a:rPr>
              <a:t>r</a:t>
            </a:r>
            <a:r>
              <a:rPr sz="1200" spc="10" dirty="0">
                <a:latin typeface=" arial"/>
                <a:cs typeface="Lucida Sans"/>
              </a:rPr>
              <a:t>e</a:t>
            </a:r>
            <a:r>
              <a:rPr sz="1200" spc="-5" dirty="0">
                <a:latin typeface=" arial"/>
                <a:cs typeface="Lucida Sans"/>
              </a:rPr>
              <a:t>ne</a:t>
            </a:r>
            <a:r>
              <a:rPr sz="1200" spc="-20" dirty="0">
                <a:latin typeface=" arial"/>
                <a:cs typeface="Lucida Sans"/>
              </a:rPr>
              <a:t>w</a:t>
            </a:r>
            <a:r>
              <a:rPr sz="1200" spc="5" dirty="0">
                <a:latin typeface=" arial"/>
                <a:cs typeface="Lucida Sans"/>
              </a:rPr>
              <a:t>a</a:t>
            </a:r>
            <a:r>
              <a:rPr sz="1200" spc="-20" dirty="0">
                <a:latin typeface=" arial"/>
                <a:cs typeface="Lucida Sans"/>
              </a:rPr>
              <a:t>b</a:t>
            </a:r>
            <a:r>
              <a:rPr sz="1200" dirty="0">
                <a:latin typeface=" arial"/>
                <a:cs typeface="Lucida Sans"/>
              </a:rPr>
              <a:t>l</a:t>
            </a:r>
            <a:r>
              <a:rPr sz="1200" spc="-35" dirty="0">
                <a:latin typeface=" arial"/>
                <a:cs typeface="Lucida Sans"/>
              </a:rPr>
              <a:t>e</a:t>
            </a:r>
            <a:r>
              <a:rPr sz="1200" spc="-40" dirty="0">
                <a:latin typeface=" arial"/>
                <a:cs typeface="Lucida Sans"/>
              </a:rPr>
              <a:t> </a:t>
            </a:r>
            <a:r>
              <a:rPr sz="1200" spc="10" dirty="0">
                <a:latin typeface=" arial"/>
                <a:cs typeface="Lucida Sans"/>
              </a:rPr>
              <a:t>e</a:t>
            </a:r>
            <a:r>
              <a:rPr sz="1200" spc="-5" dirty="0">
                <a:latin typeface=" arial"/>
                <a:cs typeface="Lucida Sans"/>
              </a:rPr>
              <a:t>n</a:t>
            </a:r>
            <a:r>
              <a:rPr sz="1200" spc="10" dirty="0">
                <a:latin typeface=" arial"/>
                <a:cs typeface="Lucida Sans"/>
              </a:rPr>
              <a:t>e</a:t>
            </a:r>
            <a:r>
              <a:rPr sz="1200" dirty="0">
                <a:latin typeface=" arial"/>
                <a:cs typeface="Lucida Sans"/>
              </a:rPr>
              <a:t>r</a:t>
            </a:r>
            <a:r>
              <a:rPr sz="1200" spc="-40" dirty="0">
                <a:latin typeface=" arial"/>
                <a:cs typeface="Lucida Sans"/>
              </a:rPr>
              <a:t>g</a:t>
            </a:r>
            <a:r>
              <a:rPr sz="1200" spc="-45" dirty="0">
                <a:latin typeface=" arial"/>
                <a:cs typeface="Lucida Sans"/>
              </a:rPr>
              <a:t>y</a:t>
            </a:r>
            <a:r>
              <a:rPr sz="1200" spc="-40" dirty="0">
                <a:latin typeface=" arial"/>
                <a:cs typeface="Lucida Sans"/>
              </a:rPr>
              <a:t> </a:t>
            </a:r>
            <a:r>
              <a:rPr sz="1200" spc="-55" dirty="0">
                <a:latin typeface=" arial"/>
                <a:cs typeface="Lucida Sans"/>
              </a:rPr>
              <a:t>s</a:t>
            </a:r>
            <a:r>
              <a:rPr sz="1200" spc="-10" dirty="0">
                <a:latin typeface=" arial"/>
                <a:cs typeface="Lucida Sans"/>
              </a:rPr>
              <a:t>o</a:t>
            </a:r>
            <a:r>
              <a:rPr sz="1200" spc="-5" dirty="0">
                <a:latin typeface=" arial"/>
                <a:cs typeface="Lucida Sans"/>
              </a:rPr>
              <a:t>u</a:t>
            </a:r>
            <a:r>
              <a:rPr sz="1200" spc="-10" dirty="0">
                <a:latin typeface=" arial"/>
                <a:cs typeface="Lucida Sans"/>
              </a:rPr>
              <a:t>r</a:t>
            </a:r>
            <a:r>
              <a:rPr sz="1200" spc="-25" dirty="0">
                <a:latin typeface=" arial"/>
                <a:cs typeface="Lucida Sans"/>
              </a:rPr>
              <a:t>c</a:t>
            </a:r>
            <a:r>
              <a:rPr sz="1200" spc="10" dirty="0">
                <a:latin typeface=" arial"/>
                <a:cs typeface="Lucida Sans"/>
              </a:rPr>
              <a:t>e</a:t>
            </a:r>
            <a:r>
              <a:rPr sz="1200" spc="-55" dirty="0">
                <a:latin typeface=" arial"/>
                <a:cs typeface="Lucida Sans"/>
              </a:rPr>
              <a:t>s  </a:t>
            </a:r>
            <a:r>
              <a:rPr sz="1200" dirty="0">
                <a:latin typeface=" arial"/>
                <a:cs typeface="Lucida Sans"/>
              </a:rPr>
              <a:t>(e.g.,</a:t>
            </a:r>
            <a:r>
              <a:rPr sz="1200" spc="-45" dirty="0">
                <a:latin typeface=" arial"/>
                <a:cs typeface="Lucida Sans"/>
              </a:rPr>
              <a:t> </a:t>
            </a:r>
            <a:r>
              <a:rPr sz="1200" spc="-15" dirty="0">
                <a:latin typeface=" arial"/>
                <a:cs typeface="Lucida Sans"/>
              </a:rPr>
              <a:t>Grimbergen</a:t>
            </a:r>
            <a:r>
              <a:rPr sz="1200" spc="-35" dirty="0">
                <a:latin typeface=" arial"/>
                <a:cs typeface="Lucida Sans"/>
              </a:rPr>
              <a:t> </a:t>
            </a:r>
            <a:r>
              <a:rPr sz="1200" spc="-25" dirty="0">
                <a:latin typeface=" arial"/>
                <a:cs typeface="Lucida Sans"/>
              </a:rPr>
              <a:t>solar</a:t>
            </a:r>
            <a:r>
              <a:rPr sz="1200" spc="-40" dirty="0">
                <a:latin typeface=" arial"/>
                <a:cs typeface="Lucida Sans"/>
              </a:rPr>
              <a:t> </a:t>
            </a:r>
            <a:r>
              <a:rPr sz="1200" spc="-15" dirty="0">
                <a:latin typeface=" arial"/>
                <a:cs typeface="Lucida Sans"/>
              </a:rPr>
              <a:t>project)</a:t>
            </a:r>
            <a:endParaRPr sz="1200" dirty="0">
              <a:latin typeface=" arial"/>
              <a:cs typeface="Lucida Sans"/>
            </a:endParaRPr>
          </a:p>
        </p:txBody>
      </p:sp>
      <p:sp>
        <p:nvSpPr>
          <p:cNvPr id="77" name="object 8">
            <a:extLst>
              <a:ext uri="{FF2B5EF4-FFF2-40B4-BE49-F238E27FC236}">
                <a16:creationId xmlns:a16="http://schemas.microsoft.com/office/drawing/2014/main" id="{1D366981-B01D-4CA2-85C1-79E86BDD9B5A}"/>
              </a:ext>
            </a:extLst>
          </p:cNvPr>
          <p:cNvSpPr txBox="1"/>
          <p:nvPr/>
        </p:nvSpPr>
        <p:spPr>
          <a:xfrm>
            <a:off x="2034233" y="3610809"/>
            <a:ext cx="2384425" cy="2252980"/>
          </a:xfrm>
          <a:prstGeom prst="rect">
            <a:avLst/>
          </a:prstGeom>
        </p:spPr>
        <p:txBody>
          <a:bodyPr vert="horz" wrap="square" lIns="0" tIns="12700" rIns="0" bIns="0" rtlCol="0">
            <a:spAutoFit/>
          </a:bodyPr>
          <a:lstStyle/>
          <a:p>
            <a:pPr marL="12700">
              <a:lnSpc>
                <a:spcPts val="2790"/>
              </a:lnSpc>
              <a:spcBef>
                <a:spcPts val="100"/>
              </a:spcBef>
            </a:pPr>
            <a:r>
              <a:rPr sz="2400" b="1" spc="-130" dirty="0">
                <a:solidFill>
                  <a:srgbClr val="4774AB"/>
                </a:solidFill>
                <a:latin typeface=" arial"/>
                <a:cs typeface="Lucida Sans"/>
              </a:rPr>
              <a:t>WATER</a:t>
            </a:r>
            <a:endParaRPr sz="2400" dirty="0">
              <a:solidFill>
                <a:srgbClr val="4774AB"/>
              </a:solidFill>
              <a:latin typeface=" arial"/>
              <a:cs typeface="Lucida Sans"/>
            </a:endParaRPr>
          </a:p>
          <a:p>
            <a:pPr marL="12700">
              <a:lnSpc>
                <a:spcPts val="2790"/>
              </a:lnSpc>
            </a:pPr>
            <a:r>
              <a:rPr sz="2400" b="1" spc="-100" dirty="0">
                <a:solidFill>
                  <a:srgbClr val="4774AB"/>
                </a:solidFill>
                <a:latin typeface=" arial"/>
                <a:cs typeface="Lucida Sans"/>
              </a:rPr>
              <a:t>CONSERVATION</a:t>
            </a:r>
            <a:endParaRPr sz="2400" dirty="0">
              <a:solidFill>
                <a:srgbClr val="4774AB"/>
              </a:solidFill>
              <a:latin typeface=" arial"/>
              <a:cs typeface="Lucida Sans"/>
            </a:endParaRPr>
          </a:p>
          <a:p>
            <a:pPr marL="12700" marR="316230">
              <a:lnSpc>
                <a:spcPct val="125000"/>
              </a:lnSpc>
              <a:spcBef>
                <a:spcPts val="1860"/>
              </a:spcBef>
            </a:pPr>
            <a:r>
              <a:rPr sz="1200" spc="40" dirty="0">
                <a:latin typeface=" arial"/>
                <a:cs typeface="Lucida Sans"/>
              </a:rPr>
              <a:t>B</a:t>
            </a:r>
            <a:r>
              <a:rPr sz="1200" spc="-20" dirty="0">
                <a:latin typeface=" arial"/>
                <a:cs typeface="Lucida Sans"/>
              </a:rPr>
              <a:t>a</a:t>
            </a:r>
            <a:r>
              <a:rPr sz="1200" spc="-65" dirty="0">
                <a:latin typeface=" arial"/>
                <a:cs typeface="Lucida Sans"/>
              </a:rPr>
              <a:t>l</a:t>
            </a:r>
            <a:r>
              <a:rPr sz="1200" spc="-55" dirty="0">
                <a:latin typeface=" arial"/>
                <a:cs typeface="Lucida Sans"/>
              </a:rPr>
              <a:t>c</a:t>
            </a:r>
            <a:r>
              <a:rPr sz="1200" spc="-35" dirty="0">
                <a:latin typeface=" arial"/>
                <a:cs typeface="Lucida Sans"/>
              </a:rPr>
              <a:t>h</a:t>
            </a:r>
            <a:r>
              <a:rPr sz="1200" spc="-15" dirty="0">
                <a:latin typeface=" arial"/>
                <a:cs typeface="Lucida Sans"/>
              </a:rPr>
              <a:t>e</a:t>
            </a:r>
            <a:r>
              <a:rPr sz="1200" spc="-20" dirty="0">
                <a:latin typeface=" arial"/>
                <a:cs typeface="Lucida Sans"/>
              </a:rPr>
              <a:t>m</a:t>
            </a:r>
            <a:r>
              <a:rPr sz="1200" spc="-75" dirty="0">
                <a:latin typeface=" arial"/>
                <a:cs typeface="Lucida Sans"/>
              </a:rPr>
              <a:t> </a:t>
            </a:r>
            <a:r>
              <a:rPr sz="1200" spc="-60" dirty="0">
                <a:latin typeface=" arial"/>
                <a:cs typeface="Lucida Sans"/>
              </a:rPr>
              <a:t>c</a:t>
            </a:r>
            <a:r>
              <a:rPr sz="1200" spc="-40" dirty="0">
                <a:latin typeface=" arial"/>
                <a:cs typeface="Lucida Sans"/>
              </a:rPr>
              <a:t>o</a:t>
            </a:r>
            <a:r>
              <a:rPr sz="1200" spc="-30" dirty="0">
                <a:latin typeface=" arial"/>
                <a:cs typeface="Lucida Sans"/>
              </a:rPr>
              <a:t>mm</a:t>
            </a:r>
            <a:r>
              <a:rPr sz="1200" spc="-65" dirty="0">
                <a:latin typeface=" arial"/>
                <a:cs typeface="Lucida Sans"/>
              </a:rPr>
              <a:t>i</a:t>
            </a:r>
            <a:r>
              <a:rPr sz="1200" spc="-5" dirty="0">
                <a:latin typeface=" arial"/>
                <a:cs typeface="Lucida Sans"/>
              </a:rPr>
              <a:t>t</a:t>
            </a:r>
            <a:r>
              <a:rPr sz="1200" spc="-95" dirty="0">
                <a:latin typeface=" arial"/>
                <a:cs typeface="Lucida Sans"/>
              </a:rPr>
              <a:t>s</a:t>
            </a:r>
            <a:r>
              <a:rPr sz="1200" spc="-75" dirty="0">
                <a:latin typeface=" arial"/>
                <a:cs typeface="Lucida Sans"/>
              </a:rPr>
              <a:t> </a:t>
            </a:r>
            <a:r>
              <a:rPr sz="1200" spc="-25" dirty="0">
                <a:latin typeface=" arial"/>
                <a:cs typeface="Lucida Sans"/>
              </a:rPr>
              <a:t>t</a:t>
            </a:r>
            <a:r>
              <a:rPr sz="1200" spc="-35" dirty="0">
                <a:latin typeface=" arial"/>
                <a:cs typeface="Lucida Sans"/>
              </a:rPr>
              <a:t>o</a:t>
            </a:r>
            <a:r>
              <a:rPr sz="1200" spc="-75" dirty="0">
                <a:latin typeface=" arial"/>
                <a:cs typeface="Lucida Sans"/>
              </a:rPr>
              <a:t> </a:t>
            </a:r>
            <a:r>
              <a:rPr sz="1200" spc="-40" dirty="0">
                <a:latin typeface=" arial"/>
                <a:cs typeface="Lucida Sans"/>
              </a:rPr>
              <a:t>r</a:t>
            </a:r>
            <a:r>
              <a:rPr sz="1200" spc="-10" dirty="0">
                <a:latin typeface=" arial"/>
                <a:cs typeface="Lucida Sans"/>
              </a:rPr>
              <a:t>e</a:t>
            </a:r>
            <a:r>
              <a:rPr sz="1200" spc="-60" dirty="0">
                <a:latin typeface=" arial"/>
                <a:cs typeface="Lucida Sans"/>
              </a:rPr>
              <a:t>d</a:t>
            </a:r>
            <a:r>
              <a:rPr sz="1200" spc="-35" dirty="0">
                <a:latin typeface=" arial"/>
                <a:cs typeface="Lucida Sans"/>
              </a:rPr>
              <a:t>u</a:t>
            </a:r>
            <a:r>
              <a:rPr sz="1200" spc="-60" dirty="0">
                <a:latin typeface=" arial"/>
                <a:cs typeface="Lucida Sans"/>
              </a:rPr>
              <a:t>c</a:t>
            </a:r>
            <a:r>
              <a:rPr sz="1200" spc="-10" dirty="0">
                <a:latin typeface=" arial"/>
                <a:cs typeface="Lucida Sans"/>
              </a:rPr>
              <a:t>e</a:t>
            </a:r>
            <a:r>
              <a:rPr lang="en-US" sz="1200" spc="-10" dirty="0">
                <a:latin typeface=" arial"/>
                <a:cs typeface="Lucida Sans"/>
              </a:rPr>
              <a:t> </a:t>
            </a:r>
            <a:r>
              <a:rPr sz="1200" spc="-40" dirty="0">
                <a:latin typeface=" arial"/>
                <a:cs typeface="Lucida Sans"/>
              </a:rPr>
              <a:t>ou</a:t>
            </a:r>
            <a:r>
              <a:rPr sz="1200" spc="-30" dirty="0">
                <a:latin typeface=" arial"/>
                <a:cs typeface="Lucida Sans"/>
              </a:rPr>
              <a:t>r</a:t>
            </a:r>
            <a:r>
              <a:rPr sz="1200" spc="-75" dirty="0">
                <a:latin typeface=" arial"/>
                <a:cs typeface="Lucida Sans"/>
              </a:rPr>
              <a:t> </a:t>
            </a:r>
            <a:r>
              <a:rPr sz="1200" spc="-130" dirty="0">
                <a:latin typeface=" arial"/>
                <a:cs typeface="Lucida Sans"/>
              </a:rPr>
              <a:t>g</a:t>
            </a:r>
            <a:r>
              <a:rPr sz="1200" spc="-65" dirty="0">
                <a:latin typeface=" arial"/>
                <a:cs typeface="Lucida Sans"/>
              </a:rPr>
              <a:t>l</a:t>
            </a:r>
            <a:r>
              <a:rPr sz="1200" spc="-40" dirty="0">
                <a:latin typeface=" arial"/>
                <a:cs typeface="Lucida Sans"/>
              </a:rPr>
              <a:t>o</a:t>
            </a:r>
            <a:r>
              <a:rPr sz="1200" spc="-55" dirty="0">
                <a:latin typeface=" arial"/>
                <a:cs typeface="Lucida Sans"/>
              </a:rPr>
              <a:t>b</a:t>
            </a:r>
            <a:r>
              <a:rPr sz="1200" spc="-20" dirty="0">
                <a:latin typeface=" arial"/>
                <a:cs typeface="Lucida Sans"/>
              </a:rPr>
              <a:t>a</a:t>
            </a:r>
            <a:r>
              <a:rPr sz="1200" spc="-60" dirty="0">
                <a:latin typeface=" arial"/>
                <a:cs typeface="Lucida Sans"/>
              </a:rPr>
              <a:t>l</a:t>
            </a:r>
            <a:r>
              <a:rPr sz="1200" spc="-75" dirty="0">
                <a:latin typeface=" arial"/>
                <a:cs typeface="Lucida Sans"/>
              </a:rPr>
              <a:t> w</a:t>
            </a:r>
            <a:r>
              <a:rPr sz="1200" spc="-20" dirty="0">
                <a:latin typeface=" arial"/>
                <a:cs typeface="Lucida Sans"/>
              </a:rPr>
              <a:t>a</a:t>
            </a:r>
            <a:r>
              <a:rPr sz="1200" spc="-25" dirty="0">
                <a:latin typeface=" arial"/>
                <a:cs typeface="Lucida Sans"/>
              </a:rPr>
              <a:t>t</a:t>
            </a:r>
            <a:r>
              <a:rPr sz="1200" spc="-15" dirty="0">
                <a:latin typeface=" arial"/>
                <a:cs typeface="Lucida Sans"/>
              </a:rPr>
              <a:t>e</a:t>
            </a:r>
            <a:r>
              <a:rPr sz="1200" spc="-30" dirty="0">
                <a:latin typeface=" arial"/>
                <a:cs typeface="Lucida Sans"/>
              </a:rPr>
              <a:t>r</a:t>
            </a:r>
            <a:r>
              <a:rPr sz="1200" spc="-75" dirty="0">
                <a:latin typeface=" arial"/>
                <a:cs typeface="Lucida Sans"/>
              </a:rPr>
              <a:t> </a:t>
            </a:r>
            <a:r>
              <a:rPr sz="1200" spc="-30" dirty="0">
                <a:latin typeface=" arial"/>
                <a:cs typeface="Lucida Sans"/>
              </a:rPr>
              <a:t>u</a:t>
            </a:r>
            <a:r>
              <a:rPr sz="1200" spc="-55" dirty="0">
                <a:latin typeface=" arial"/>
                <a:cs typeface="Lucida Sans"/>
              </a:rPr>
              <a:t>se</a:t>
            </a:r>
            <a:r>
              <a:rPr sz="1200" spc="-75" dirty="0">
                <a:latin typeface=" arial"/>
                <a:cs typeface="Lucida Sans"/>
              </a:rPr>
              <a:t> </a:t>
            </a:r>
            <a:r>
              <a:rPr sz="1200" spc="-65" dirty="0">
                <a:latin typeface=" arial"/>
                <a:cs typeface="Lucida Sans"/>
              </a:rPr>
              <a:t>b</a:t>
            </a:r>
            <a:r>
              <a:rPr sz="1200" spc="-60" dirty="0">
                <a:latin typeface=" arial"/>
                <a:cs typeface="Lucida Sans"/>
              </a:rPr>
              <a:t>y</a:t>
            </a:r>
            <a:endParaRPr sz="1200" dirty="0">
              <a:latin typeface=" arial"/>
              <a:cs typeface="Lucida Sans"/>
            </a:endParaRPr>
          </a:p>
          <a:p>
            <a:pPr marL="12700">
              <a:lnSpc>
                <a:spcPct val="100000"/>
              </a:lnSpc>
              <a:spcBef>
                <a:spcPts val="259"/>
              </a:spcBef>
            </a:pPr>
            <a:r>
              <a:rPr sz="5200" spc="-145" dirty="0">
                <a:solidFill>
                  <a:srgbClr val="4774AB"/>
                </a:solidFill>
                <a:latin typeface=" arial"/>
                <a:cs typeface="Arial"/>
              </a:rPr>
              <a:t>25%</a:t>
            </a:r>
            <a:endParaRPr sz="5200" dirty="0">
              <a:solidFill>
                <a:srgbClr val="4774AB"/>
              </a:solidFill>
              <a:latin typeface=" arial"/>
              <a:cs typeface="Arial"/>
            </a:endParaRPr>
          </a:p>
        </p:txBody>
      </p:sp>
      <p:sp>
        <p:nvSpPr>
          <p:cNvPr id="79" name="object 10">
            <a:extLst>
              <a:ext uri="{FF2B5EF4-FFF2-40B4-BE49-F238E27FC236}">
                <a16:creationId xmlns:a16="http://schemas.microsoft.com/office/drawing/2014/main" id="{7E5A3379-7ECB-404D-84C9-1CB023265A01}"/>
              </a:ext>
            </a:extLst>
          </p:cNvPr>
          <p:cNvSpPr txBox="1"/>
          <p:nvPr/>
        </p:nvSpPr>
        <p:spPr>
          <a:xfrm>
            <a:off x="5152241" y="3739091"/>
            <a:ext cx="5848413" cy="2049792"/>
          </a:xfrm>
          <a:prstGeom prst="rect">
            <a:avLst/>
          </a:prstGeom>
        </p:spPr>
        <p:txBody>
          <a:bodyPr vert="horz" wrap="square" lIns="0" tIns="12700" rIns="0" bIns="0" rtlCol="0">
            <a:spAutoFit/>
          </a:bodyPr>
          <a:lstStyle/>
          <a:p>
            <a:pPr marL="12700">
              <a:lnSpc>
                <a:spcPct val="100000"/>
              </a:lnSpc>
              <a:spcBef>
                <a:spcPts val="100"/>
              </a:spcBef>
            </a:pPr>
            <a:r>
              <a:rPr sz="1200" b="1" spc="15" dirty="0">
                <a:solidFill>
                  <a:srgbClr val="4774AB"/>
                </a:solidFill>
                <a:latin typeface=" arial"/>
                <a:cs typeface="Arial"/>
              </a:rPr>
              <a:t>OPPORTUNITY</a:t>
            </a:r>
            <a:r>
              <a:rPr sz="1200" b="1" spc="-10" dirty="0">
                <a:solidFill>
                  <a:srgbClr val="4774AB"/>
                </a:solidFill>
                <a:latin typeface=" arial"/>
                <a:cs typeface="Arial"/>
              </a:rPr>
              <a:t> </a:t>
            </a:r>
            <a:r>
              <a:rPr sz="1200" b="1" spc="-20" dirty="0">
                <a:solidFill>
                  <a:srgbClr val="4774AB"/>
                </a:solidFill>
                <a:latin typeface=" arial"/>
                <a:cs typeface="Arial"/>
              </a:rPr>
              <a:t>EXAMPLES</a:t>
            </a:r>
            <a:endParaRPr sz="1200" b="1" dirty="0">
              <a:solidFill>
                <a:srgbClr val="4774AB"/>
              </a:solidFill>
              <a:latin typeface=" arial"/>
              <a:cs typeface="Arial"/>
            </a:endParaRPr>
          </a:p>
          <a:p>
            <a:pPr>
              <a:lnSpc>
                <a:spcPct val="100000"/>
              </a:lnSpc>
              <a:spcBef>
                <a:spcPts val="15"/>
              </a:spcBef>
            </a:pPr>
            <a:endParaRPr sz="1200" dirty="0">
              <a:solidFill>
                <a:srgbClr val="4774AB"/>
              </a:solidFill>
              <a:latin typeface=" arial"/>
              <a:cs typeface="Arial"/>
            </a:endParaRPr>
          </a:p>
          <a:p>
            <a:pPr marL="655320" marR="16510">
              <a:lnSpc>
                <a:spcPct val="120300"/>
              </a:lnSpc>
              <a:spcBef>
                <a:spcPts val="5"/>
              </a:spcBef>
              <a:spcAft>
                <a:spcPts val="400"/>
              </a:spcAft>
            </a:pPr>
            <a:r>
              <a:rPr sz="1200" spc="-15" dirty="0">
                <a:latin typeface=" arial"/>
                <a:cs typeface="Lucida Sans"/>
              </a:rPr>
              <a:t>Eliminate </a:t>
            </a:r>
            <a:r>
              <a:rPr sz="1200" spc="-20" dirty="0">
                <a:latin typeface=" arial"/>
                <a:cs typeface="Lucida Sans"/>
              </a:rPr>
              <a:t>“once through” </a:t>
            </a:r>
            <a:r>
              <a:rPr sz="1200" spc="-30" dirty="0">
                <a:latin typeface=" arial"/>
                <a:cs typeface="Lucida Sans"/>
              </a:rPr>
              <a:t>cooling </a:t>
            </a:r>
            <a:r>
              <a:rPr sz="1200" spc="-10" dirty="0">
                <a:latin typeface=" arial"/>
                <a:cs typeface="Lucida Sans"/>
              </a:rPr>
              <a:t>water </a:t>
            </a:r>
            <a:r>
              <a:rPr sz="1200" spc="-275" dirty="0">
                <a:latin typeface=" arial"/>
                <a:cs typeface="Lucida Sans"/>
              </a:rPr>
              <a:t> </a:t>
            </a:r>
            <a:r>
              <a:rPr sz="1200" spc="-20" dirty="0">
                <a:latin typeface=" arial"/>
                <a:cs typeface="Lucida Sans"/>
              </a:rPr>
              <a:t>systems</a:t>
            </a:r>
            <a:r>
              <a:rPr sz="1200" spc="-45" dirty="0">
                <a:latin typeface=" arial"/>
                <a:cs typeface="Lucida Sans"/>
              </a:rPr>
              <a:t> </a:t>
            </a:r>
            <a:r>
              <a:rPr sz="1200" spc="-25" dirty="0">
                <a:latin typeface=" arial"/>
                <a:cs typeface="Lucida Sans"/>
              </a:rPr>
              <a:t>in</a:t>
            </a:r>
            <a:r>
              <a:rPr sz="1200" spc="-40" dirty="0">
                <a:latin typeface=" arial"/>
                <a:cs typeface="Lucida Sans"/>
              </a:rPr>
              <a:t> </a:t>
            </a:r>
            <a:r>
              <a:rPr sz="1200" dirty="0">
                <a:latin typeface=" arial"/>
                <a:cs typeface="Lucida Sans"/>
              </a:rPr>
              <a:t>Marano</a:t>
            </a:r>
            <a:r>
              <a:rPr sz="1200" spc="-45" dirty="0">
                <a:latin typeface=" arial"/>
                <a:cs typeface="Lucida Sans"/>
              </a:rPr>
              <a:t> </a:t>
            </a:r>
            <a:r>
              <a:rPr sz="1200" spc="-10" dirty="0">
                <a:latin typeface=" arial"/>
                <a:cs typeface="Lucida Sans"/>
              </a:rPr>
              <a:t>and</a:t>
            </a:r>
            <a:r>
              <a:rPr sz="1200" spc="-45" dirty="0">
                <a:latin typeface=" arial"/>
                <a:cs typeface="Lucida Sans"/>
              </a:rPr>
              <a:t> </a:t>
            </a:r>
            <a:r>
              <a:rPr sz="1200" spc="-20" dirty="0">
                <a:latin typeface=" arial"/>
                <a:cs typeface="Lucida Sans"/>
              </a:rPr>
              <a:t>Verona</a:t>
            </a:r>
            <a:r>
              <a:rPr sz="1200" spc="-45" dirty="0">
                <a:latin typeface=" arial"/>
                <a:cs typeface="Lucida Sans"/>
              </a:rPr>
              <a:t> </a:t>
            </a:r>
            <a:r>
              <a:rPr sz="1200" spc="-30" dirty="0">
                <a:latin typeface=" arial"/>
                <a:cs typeface="Lucida Sans"/>
              </a:rPr>
              <a:t>sites</a:t>
            </a:r>
            <a:endParaRPr sz="1200" dirty="0">
              <a:latin typeface=" arial"/>
              <a:cs typeface="Lucida Sans"/>
            </a:endParaRPr>
          </a:p>
          <a:p>
            <a:pPr>
              <a:lnSpc>
                <a:spcPct val="100000"/>
              </a:lnSpc>
              <a:spcAft>
                <a:spcPts val="400"/>
              </a:spcAft>
            </a:pPr>
            <a:endParaRPr sz="1200" dirty="0">
              <a:latin typeface=" arial"/>
              <a:cs typeface="Lucida Sans"/>
            </a:endParaRPr>
          </a:p>
          <a:p>
            <a:pPr marL="655320" marR="5080">
              <a:lnSpc>
                <a:spcPct val="120300"/>
              </a:lnSpc>
              <a:spcBef>
                <a:spcPts val="835"/>
              </a:spcBef>
              <a:spcAft>
                <a:spcPts val="400"/>
              </a:spcAft>
            </a:pPr>
            <a:r>
              <a:rPr sz="1200" spc="-15" dirty="0">
                <a:latin typeface=" arial"/>
                <a:cs typeface="Lucida Sans"/>
              </a:rPr>
              <a:t>Reduce</a:t>
            </a:r>
            <a:r>
              <a:rPr sz="1200" spc="-40" dirty="0">
                <a:latin typeface=" arial"/>
                <a:cs typeface="Lucida Sans"/>
              </a:rPr>
              <a:t> </a:t>
            </a:r>
            <a:r>
              <a:rPr sz="1200" spc="-10" dirty="0">
                <a:latin typeface=" arial"/>
                <a:cs typeface="Lucida Sans"/>
              </a:rPr>
              <a:t>water</a:t>
            </a:r>
            <a:r>
              <a:rPr sz="1200" spc="-40" dirty="0">
                <a:latin typeface=" arial"/>
                <a:cs typeface="Lucida Sans"/>
              </a:rPr>
              <a:t> </a:t>
            </a:r>
            <a:r>
              <a:rPr sz="1200" spc="-20" dirty="0">
                <a:latin typeface=" arial"/>
                <a:cs typeface="Lucida Sans"/>
              </a:rPr>
              <a:t>use</a:t>
            </a:r>
            <a:r>
              <a:rPr sz="1200" spc="-40" dirty="0">
                <a:latin typeface=" arial"/>
                <a:cs typeface="Lucida Sans"/>
              </a:rPr>
              <a:t> </a:t>
            </a:r>
            <a:r>
              <a:rPr sz="1200" spc="-25" dirty="0">
                <a:latin typeface=" arial"/>
                <a:cs typeface="Lucida Sans"/>
              </a:rPr>
              <a:t>in</a:t>
            </a:r>
            <a:r>
              <a:rPr sz="1200" spc="-35" dirty="0">
                <a:latin typeface=" arial"/>
                <a:cs typeface="Lucida Sans"/>
              </a:rPr>
              <a:t> </a:t>
            </a:r>
            <a:r>
              <a:rPr sz="1200" spc="-15" dirty="0">
                <a:latin typeface=" arial"/>
                <a:cs typeface="Lucida Sans"/>
              </a:rPr>
              <a:t>clean</a:t>
            </a:r>
            <a:r>
              <a:rPr sz="1200" spc="-35" dirty="0">
                <a:latin typeface=" arial"/>
                <a:cs typeface="Lucida Sans"/>
              </a:rPr>
              <a:t> </a:t>
            </a:r>
            <a:r>
              <a:rPr sz="1200" spc="-25" dirty="0">
                <a:latin typeface=" arial"/>
                <a:cs typeface="Lucida Sans"/>
              </a:rPr>
              <a:t>in</a:t>
            </a:r>
            <a:r>
              <a:rPr sz="1200" spc="-30" dirty="0">
                <a:latin typeface=" arial"/>
                <a:cs typeface="Lucida Sans"/>
              </a:rPr>
              <a:t> </a:t>
            </a:r>
            <a:r>
              <a:rPr sz="1200" spc="-15" dirty="0">
                <a:latin typeface=" arial"/>
                <a:cs typeface="Lucida Sans"/>
              </a:rPr>
              <a:t>place</a:t>
            </a:r>
            <a:r>
              <a:rPr sz="1200" spc="-40" dirty="0">
                <a:latin typeface=" arial"/>
                <a:cs typeface="Lucida Sans"/>
              </a:rPr>
              <a:t> </a:t>
            </a:r>
            <a:r>
              <a:rPr sz="1200" spc="-30" dirty="0">
                <a:latin typeface=" arial"/>
                <a:cs typeface="Lucida Sans"/>
              </a:rPr>
              <a:t>(CIP) </a:t>
            </a:r>
            <a:r>
              <a:rPr sz="1200" spc="-275" dirty="0">
                <a:latin typeface=" arial"/>
                <a:cs typeface="Lucida Sans"/>
              </a:rPr>
              <a:t> </a:t>
            </a:r>
            <a:r>
              <a:rPr sz="1200" spc="-20" dirty="0">
                <a:latin typeface=" arial"/>
                <a:cs typeface="Lucida Sans"/>
              </a:rPr>
              <a:t>systems </a:t>
            </a:r>
            <a:r>
              <a:rPr sz="1200" spc="-15" dirty="0">
                <a:latin typeface=" arial"/>
                <a:cs typeface="Lucida Sans"/>
              </a:rPr>
              <a:t>with </a:t>
            </a:r>
            <a:r>
              <a:rPr sz="1200" spc="-20" dirty="0">
                <a:latin typeface=" arial"/>
                <a:cs typeface="Lucida Sans"/>
              </a:rPr>
              <a:t>improved utilization </a:t>
            </a:r>
            <a:r>
              <a:rPr sz="1200" spc="-10" dirty="0">
                <a:latin typeface=" arial"/>
                <a:cs typeface="Lucida Sans"/>
              </a:rPr>
              <a:t>and </a:t>
            </a:r>
            <a:r>
              <a:rPr sz="1200" spc="-5" dirty="0">
                <a:latin typeface=" arial"/>
                <a:cs typeface="Lucida Sans"/>
              </a:rPr>
              <a:t> </a:t>
            </a:r>
            <a:r>
              <a:rPr sz="1200" spc="-20" dirty="0">
                <a:latin typeface=" arial"/>
                <a:cs typeface="Lucida Sans"/>
              </a:rPr>
              <a:t>change</a:t>
            </a:r>
            <a:r>
              <a:rPr sz="1200" spc="-45" dirty="0">
                <a:latin typeface=" arial"/>
                <a:cs typeface="Lucida Sans"/>
              </a:rPr>
              <a:t> </a:t>
            </a:r>
            <a:r>
              <a:rPr sz="1200" spc="-15" dirty="0">
                <a:latin typeface=" arial"/>
                <a:cs typeface="Lucida Sans"/>
              </a:rPr>
              <a:t>to</a:t>
            </a:r>
            <a:r>
              <a:rPr sz="1200" spc="-40" dirty="0">
                <a:latin typeface=" arial"/>
                <a:cs typeface="Lucida Sans"/>
              </a:rPr>
              <a:t> </a:t>
            </a:r>
            <a:r>
              <a:rPr sz="1200" spc="-10" dirty="0">
                <a:latin typeface=" arial"/>
                <a:cs typeface="Lucida Sans"/>
              </a:rPr>
              <a:t>dry</a:t>
            </a:r>
            <a:r>
              <a:rPr sz="1200" spc="-45" dirty="0">
                <a:latin typeface=" arial"/>
                <a:cs typeface="Lucida Sans"/>
              </a:rPr>
              <a:t> </a:t>
            </a:r>
            <a:r>
              <a:rPr sz="1200" spc="-15" dirty="0">
                <a:latin typeface=" arial"/>
                <a:cs typeface="Lucida Sans"/>
              </a:rPr>
              <a:t>clean</a:t>
            </a:r>
            <a:r>
              <a:rPr sz="1200" spc="-35" dirty="0">
                <a:latin typeface=" arial"/>
                <a:cs typeface="Lucida Sans"/>
              </a:rPr>
              <a:t> </a:t>
            </a:r>
            <a:r>
              <a:rPr sz="1200" spc="-20" dirty="0">
                <a:latin typeface=" arial"/>
                <a:cs typeface="Lucida Sans"/>
              </a:rPr>
              <a:t>options</a:t>
            </a:r>
            <a:endParaRPr sz="1200" dirty="0">
              <a:latin typeface=" arial"/>
              <a:cs typeface="Lucida Sans"/>
            </a:endParaRPr>
          </a:p>
          <a:p>
            <a:pPr>
              <a:lnSpc>
                <a:spcPct val="100000"/>
              </a:lnSpc>
              <a:spcAft>
                <a:spcPts val="400"/>
              </a:spcAft>
            </a:pPr>
            <a:endParaRPr sz="1200" dirty="0">
              <a:latin typeface=" arial"/>
              <a:cs typeface="Lucida Sans"/>
            </a:endParaRPr>
          </a:p>
          <a:p>
            <a:pPr marL="655320">
              <a:lnSpc>
                <a:spcPct val="100000"/>
              </a:lnSpc>
              <a:spcBef>
                <a:spcPts val="1055"/>
              </a:spcBef>
              <a:spcAft>
                <a:spcPts val="400"/>
              </a:spcAft>
            </a:pPr>
            <a:r>
              <a:rPr sz="1200" spc="-15" dirty="0">
                <a:latin typeface=" arial"/>
                <a:cs typeface="Lucida Sans"/>
              </a:rPr>
              <a:t>Condensate</a:t>
            </a:r>
            <a:r>
              <a:rPr sz="1200" spc="-55" dirty="0">
                <a:latin typeface=" arial"/>
                <a:cs typeface="Lucida Sans"/>
              </a:rPr>
              <a:t> </a:t>
            </a:r>
            <a:r>
              <a:rPr sz="1200" spc="-10" dirty="0">
                <a:latin typeface=" arial"/>
                <a:cs typeface="Lucida Sans"/>
              </a:rPr>
              <a:t>recovery</a:t>
            </a:r>
            <a:r>
              <a:rPr sz="1200" spc="-50" dirty="0">
                <a:latin typeface=" arial"/>
                <a:cs typeface="Lucida Sans"/>
              </a:rPr>
              <a:t> </a:t>
            </a:r>
            <a:r>
              <a:rPr sz="1200" spc="-20" dirty="0">
                <a:latin typeface=" arial"/>
                <a:cs typeface="Lucida Sans"/>
              </a:rPr>
              <a:t>systems</a:t>
            </a:r>
            <a:endParaRPr sz="1200" dirty="0">
              <a:latin typeface=" arial"/>
              <a:cs typeface="Lucida Sans"/>
            </a:endParaRPr>
          </a:p>
        </p:txBody>
      </p:sp>
      <p:grpSp>
        <p:nvGrpSpPr>
          <p:cNvPr id="80" name="object 11">
            <a:extLst>
              <a:ext uri="{FF2B5EF4-FFF2-40B4-BE49-F238E27FC236}">
                <a16:creationId xmlns:a16="http://schemas.microsoft.com/office/drawing/2014/main" id="{C79437B7-592E-46BB-8E58-816CF11A87C3}"/>
              </a:ext>
            </a:extLst>
          </p:cNvPr>
          <p:cNvGrpSpPr/>
          <p:nvPr/>
        </p:nvGrpSpPr>
        <p:grpSpPr>
          <a:xfrm>
            <a:off x="703318" y="520902"/>
            <a:ext cx="6181090" cy="5313631"/>
            <a:chOff x="764865" y="2867818"/>
            <a:chExt cx="6181090" cy="5313631"/>
          </a:xfrm>
        </p:grpSpPr>
        <p:sp>
          <p:nvSpPr>
            <p:cNvPr id="81" name="object 12">
              <a:extLst>
                <a:ext uri="{FF2B5EF4-FFF2-40B4-BE49-F238E27FC236}">
                  <a16:creationId xmlns:a16="http://schemas.microsoft.com/office/drawing/2014/main" id="{E9936FC0-A120-4EB5-8BC1-7545116F06DA}"/>
                </a:ext>
              </a:extLst>
            </p:cNvPr>
            <p:cNvSpPr/>
            <p:nvPr/>
          </p:nvSpPr>
          <p:spPr>
            <a:xfrm>
              <a:off x="5236565" y="4647989"/>
              <a:ext cx="468630" cy="386715"/>
            </a:xfrm>
            <a:custGeom>
              <a:avLst/>
              <a:gdLst/>
              <a:ahLst/>
              <a:cxnLst/>
              <a:rect l="l" t="t" r="r" b="b"/>
              <a:pathLst>
                <a:path w="468629" h="386714">
                  <a:moveTo>
                    <a:pt x="190690" y="0"/>
                  </a:moveTo>
                  <a:lnTo>
                    <a:pt x="183331" y="1494"/>
                  </a:lnTo>
                  <a:lnTo>
                    <a:pt x="177306" y="5564"/>
                  </a:lnTo>
                  <a:lnTo>
                    <a:pt x="173236" y="11588"/>
                  </a:lnTo>
                  <a:lnTo>
                    <a:pt x="171742" y="18948"/>
                  </a:lnTo>
                  <a:lnTo>
                    <a:pt x="171742" y="122821"/>
                  </a:lnTo>
                  <a:lnTo>
                    <a:pt x="80314" y="122821"/>
                  </a:lnTo>
                  <a:lnTo>
                    <a:pt x="80314" y="18948"/>
                  </a:lnTo>
                  <a:lnTo>
                    <a:pt x="78824" y="11588"/>
                  </a:lnTo>
                  <a:lnTo>
                    <a:pt x="74763" y="5564"/>
                  </a:lnTo>
                  <a:lnTo>
                    <a:pt x="68747" y="1494"/>
                  </a:lnTo>
                  <a:lnTo>
                    <a:pt x="61391" y="0"/>
                  </a:lnTo>
                  <a:lnTo>
                    <a:pt x="54037" y="1494"/>
                  </a:lnTo>
                  <a:lnTo>
                    <a:pt x="48012" y="5564"/>
                  </a:lnTo>
                  <a:lnTo>
                    <a:pt x="43939" y="11588"/>
                  </a:lnTo>
                  <a:lnTo>
                    <a:pt x="42443" y="18948"/>
                  </a:lnTo>
                  <a:lnTo>
                    <a:pt x="42443" y="122821"/>
                  </a:lnTo>
                  <a:lnTo>
                    <a:pt x="0" y="122821"/>
                  </a:lnTo>
                  <a:lnTo>
                    <a:pt x="0" y="162610"/>
                  </a:lnTo>
                  <a:lnTo>
                    <a:pt x="113919" y="162610"/>
                  </a:lnTo>
                  <a:lnTo>
                    <a:pt x="113919" y="175818"/>
                  </a:lnTo>
                  <a:lnTo>
                    <a:pt x="36258" y="185508"/>
                  </a:lnTo>
                  <a:lnTo>
                    <a:pt x="51181" y="292353"/>
                  </a:lnTo>
                  <a:lnTo>
                    <a:pt x="103060" y="292353"/>
                  </a:lnTo>
                  <a:lnTo>
                    <a:pt x="105727" y="312860"/>
                  </a:lnTo>
                  <a:lnTo>
                    <a:pt x="116192" y="342580"/>
                  </a:lnTo>
                  <a:lnTo>
                    <a:pt x="139782" y="370622"/>
                  </a:lnTo>
                  <a:lnTo>
                    <a:pt x="181825" y="386092"/>
                  </a:lnTo>
                  <a:lnTo>
                    <a:pt x="221676" y="379315"/>
                  </a:lnTo>
                  <a:lnTo>
                    <a:pt x="252545" y="354957"/>
                  </a:lnTo>
                  <a:lnTo>
                    <a:pt x="276337" y="321061"/>
                  </a:lnTo>
                  <a:lnTo>
                    <a:pt x="294957" y="285673"/>
                  </a:lnTo>
                  <a:lnTo>
                    <a:pt x="302983" y="269582"/>
                  </a:lnTo>
                  <a:lnTo>
                    <a:pt x="306235" y="263944"/>
                  </a:lnTo>
                  <a:lnTo>
                    <a:pt x="359600" y="259814"/>
                  </a:lnTo>
                  <a:lnTo>
                    <a:pt x="400982" y="243848"/>
                  </a:lnTo>
                  <a:lnTo>
                    <a:pt x="431447" y="217949"/>
                  </a:lnTo>
                  <a:lnTo>
                    <a:pt x="452064" y="184019"/>
                  </a:lnTo>
                  <a:lnTo>
                    <a:pt x="463901" y="143959"/>
                  </a:lnTo>
                  <a:lnTo>
                    <a:pt x="468025" y="99672"/>
                  </a:lnTo>
                  <a:lnTo>
                    <a:pt x="465505" y="53060"/>
                  </a:lnTo>
                  <a:lnTo>
                    <a:pt x="405970" y="50073"/>
                  </a:lnTo>
                  <a:lnTo>
                    <a:pt x="358112" y="58126"/>
                  </a:lnTo>
                  <a:lnTo>
                    <a:pt x="321233" y="76601"/>
                  </a:lnTo>
                  <a:lnTo>
                    <a:pt x="294633" y="104882"/>
                  </a:lnTo>
                  <a:lnTo>
                    <a:pt x="277611" y="142351"/>
                  </a:lnTo>
                  <a:lnTo>
                    <a:pt x="269468" y="188391"/>
                  </a:lnTo>
                  <a:lnTo>
                    <a:pt x="301143" y="155430"/>
                  </a:lnTo>
                  <a:lnTo>
                    <a:pt x="337523" y="126885"/>
                  </a:lnTo>
                  <a:lnTo>
                    <a:pt x="379505" y="103599"/>
                  </a:lnTo>
                  <a:lnTo>
                    <a:pt x="427990" y="86410"/>
                  </a:lnTo>
                  <a:lnTo>
                    <a:pt x="383052" y="112379"/>
                  </a:lnTo>
                  <a:lnTo>
                    <a:pt x="345404" y="141175"/>
                  </a:lnTo>
                  <a:lnTo>
                    <a:pt x="314372" y="172539"/>
                  </a:lnTo>
                  <a:lnTo>
                    <a:pt x="289284" y="206213"/>
                  </a:lnTo>
                  <a:lnTo>
                    <a:pt x="269468" y="241934"/>
                  </a:lnTo>
                  <a:lnTo>
                    <a:pt x="269494" y="242290"/>
                  </a:lnTo>
                  <a:lnTo>
                    <a:pt x="266611" y="247256"/>
                  </a:lnTo>
                  <a:lnTo>
                    <a:pt x="242962" y="293291"/>
                  </a:lnTo>
                  <a:lnTo>
                    <a:pt x="226658" y="318954"/>
                  </a:lnTo>
                  <a:lnTo>
                    <a:pt x="207756" y="337720"/>
                  </a:lnTo>
                  <a:lnTo>
                    <a:pt x="186182" y="343687"/>
                  </a:lnTo>
                  <a:lnTo>
                    <a:pt x="165364" y="335755"/>
                  </a:lnTo>
                  <a:lnTo>
                    <a:pt x="153281" y="320954"/>
                  </a:lnTo>
                  <a:lnTo>
                    <a:pt x="147557" y="304686"/>
                  </a:lnTo>
                  <a:lnTo>
                    <a:pt x="145821" y="292353"/>
                  </a:lnTo>
                  <a:lnTo>
                    <a:pt x="207606" y="292353"/>
                  </a:lnTo>
                  <a:lnTo>
                    <a:pt x="223443" y="162610"/>
                  </a:lnTo>
                  <a:lnTo>
                    <a:pt x="260388" y="162610"/>
                  </a:lnTo>
                  <a:lnTo>
                    <a:pt x="260388" y="122821"/>
                  </a:lnTo>
                  <a:lnTo>
                    <a:pt x="209626" y="122821"/>
                  </a:lnTo>
                  <a:lnTo>
                    <a:pt x="209626" y="18948"/>
                  </a:lnTo>
                  <a:lnTo>
                    <a:pt x="208131" y="11588"/>
                  </a:lnTo>
                  <a:lnTo>
                    <a:pt x="204063" y="5564"/>
                  </a:lnTo>
                  <a:lnTo>
                    <a:pt x="198042" y="1494"/>
                  </a:lnTo>
                  <a:lnTo>
                    <a:pt x="190690" y="0"/>
                  </a:lnTo>
                  <a:close/>
                </a:path>
              </a:pathLst>
            </a:custGeom>
            <a:solidFill>
              <a:srgbClr val="4774AB"/>
            </a:solidFill>
          </p:spPr>
          <p:txBody>
            <a:bodyPr wrap="square" lIns="0" tIns="0" rIns="0" bIns="0" rtlCol="0"/>
            <a:lstStyle/>
            <a:p>
              <a:endParaRPr/>
            </a:p>
          </p:txBody>
        </p:sp>
        <p:sp>
          <p:nvSpPr>
            <p:cNvPr id="82" name="object 13">
              <a:extLst>
                <a:ext uri="{FF2B5EF4-FFF2-40B4-BE49-F238E27FC236}">
                  <a16:creationId xmlns:a16="http://schemas.microsoft.com/office/drawing/2014/main" id="{69FF8646-1500-4AF9-8CC8-649500441D35}"/>
                </a:ext>
              </a:extLst>
            </p:cNvPr>
            <p:cNvSpPr/>
            <p:nvPr/>
          </p:nvSpPr>
          <p:spPr>
            <a:xfrm>
              <a:off x="3573545" y="6474569"/>
              <a:ext cx="2131650" cy="1706880"/>
            </a:xfrm>
            <a:custGeom>
              <a:avLst/>
              <a:gdLst/>
              <a:ahLst/>
              <a:cxnLst/>
              <a:rect l="l" t="t" r="r" b="b"/>
              <a:pathLst>
                <a:path w="2117090" h="1706879">
                  <a:moveTo>
                    <a:pt x="360426" y="1451610"/>
                  </a:moveTo>
                  <a:lnTo>
                    <a:pt x="352780" y="1407083"/>
                  </a:lnTo>
                  <a:lnTo>
                    <a:pt x="336626" y="1358226"/>
                  </a:lnTo>
                  <a:lnTo>
                    <a:pt x="308660" y="1316634"/>
                  </a:lnTo>
                  <a:lnTo>
                    <a:pt x="308102" y="1315808"/>
                  </a:lnTo>
                  <a:lnTo>
                    <a:pt x="308102" y="1531454"/>
                  </a:lnTo>
                  <a:lnTo>
                    <a:pt x="305930" y="1551711"/>
                  </a:lnTo>
                  <a:lnTo>
                    <a:pt x="302590" y="1571332"/>
                  </a:lnTo>
                  <a:lnTo>
                    <a:pt x="298221" y="1590332"/>
                  </a:lnTo>
                  <a:lnTo>
                    <a:pt x="292989" y="1608683"/>
                  </a:lnTo>
                  <a:lnTo>
                    <a:pt x="290017" y="1596974"/>
                  </a:lnTo>
                  <a:lnTo>
                    <a:pt x="286969" y="1585137"/>
                  </a:lnTo>
                  <a:lnTo>
                    <a:pt x="283781" y="1573034"/>
                  </a:lnTo>
                  <a:lnTo>
                    <a:pt x="280619" y="1561185"/>
                  </a:lnTo>
                  <a:lnTo>
                    <a:pt x="304038" y="1535849"/>
                  </a:lnTo>
                  <a:lnTo>
                    <a:pt x="308102" y="1531454"/>
                  </a:lnTo>
                  <a:lnTo>
                    <a:pt x="308102" y="1315808"/>
                  </a:lnTo>
                  <a:lnTo>
                    <a:pt x="299974" y="1303718"/>
                  </a:lnTo>
                  <a:lnTo>
                    <a:pt x="299974" y="1437043"/>
                  </a:lnTo>
                  <a:lnTo>
                    <a:pt x="258343" y="1482090"/>
                  </a:lnTo>
                  <a:lnTo>
                    <a:pt x="256108" y="1474533"/>
                  </a:lnTo>
                  <a:lnTo>
                    <a:pt x="249377" y="1451965"/>
                  </a:lnTo>
                  <a:lnTo>
                    <a:pt x="272211" y="1427251"/>
                  </a:lnTo>
                  <a:lnTo>
                    <a:pt x="290842" y="1407083"/>
                  </a:lnTo>
                  <a:lnTo>
                    <a:pt x="293458" y="1414665"/>
                  </a:lnTo>
                  <a:lnTo>
                    <a:pt x="295846" y="1422184"/>
                  </a:lnTo>
                  <a:lnTo>
                    <a:pt x="298018" y="1429639"/>
                  </a:lnTo>
                  <a:lnTo>
                    <a:pt x="299974" y="1437043"/>
                  </a:lnTo>
                  <a:lnTo>
                    <a:pt x="299974" y="1303718"/>
                  </a:lnTo>
                  <a:lnTo>
                    <a:pt x="290576" y="1289723"/>
                  </a:lnTo>
                  <a:lnTo>
                    <a:pt x="284048" y="1282534"/>
                  </a:lnTo>
                  <a:lnTo>
                    <a:pt x="278282" y="1276172"/>
                  </a:lnTo>
                  <a:lnTo>
                    <a:pt x="257162" y="1252905"/>
                  </a:lnTo>
                  <a:lnTo>
                    <a:pt x="257162" y="1338046"/>
                  </a:lnTo>
                  <a:lnTo>
                    <a:pt x="224802" y="1373060"/>
                  </a:lnTo>
                  <a:lnTo>
                    <a:pt x="222567" y="1366177"/>
                  </a:lnTo>
                  <a:lnTo>
                    <a:pt x="215976" y="1345958"/>
                  </a:lnTo>
                  <a:lnTo>
                    <a:pt x="238290" y="1321803"/>
                  </a:lnTo>
                  <a:lnTo>
                    <a:pt x="257162" y="1338046"/>
                  </a:lnTo>
                  <a:lnTo>
                    <a:pt x="257162" y="1252905"/>
                  </a:lnTo>
                  <a:lnTo>
                    <a:pt x="247154" y="1241869"/>
                  </a:lnTo>
                  <a:lnTo>
                    <a:pt x="202247" y="1192377"/>
                  </a:lnTo>
                  <a:lnTo>
                    <a:pt x="202247" y="1265618"/>
                  </a:lnTo>
                  <a:lnTo>
                    <a:pt x="195376" y="1272857"/>
                  </a:lnTo>
                  <a:lnTo>
                    <a:pt x="195376" y="1672043"/>
                  </a:lnTo>
                  <a:lnTo>
                    <a:pt x="147332" y="1667294"/>
                  </a:lnTo>
                  <a:lnTo>
                    <a:pt x="108064" y="1653819"/>
                  </a:lnTo>
                  <a:lnTo>
                    <a:pt x="55130" y="1605495"/>
                  </a:lnTo>
                  <a:lnTo>
                    <a:pt x="35153" y="1536623"/>
                  </a:lnTo>
                  <a:lnTo>
                    <a:pt x="37084" y="1497469"/>
                  </a:lnTo>
                  <a:lnTo>
                    <a:pt x="46723" y="1456753"/>
                  </a:lnTo>
                  <a:lnTo>
                    <a:pt x="63893" y="1415669"/>
                  </a:lnTo>
                  <a:lnTo>
                    <a:pt x="80149" y="1475930"/>
                  </a:lnTo>
                  <a:lnTo>
                    <a:pt x="96723" y="1525905"/>
                  </a:lnTo>
                  <a:lnTo>
                    <a:pt x="115074" y="1568069"/>
                  </a:lnTo>
                  <a:lnTo>
                    <a:pt x="136664" y="1604848"/>
                  </a:lnTo>
                  <a:lnTo>
                    <a:pt x="162941" y="1638693"/>
                  </a:lnTo>
                  <a:lnTo>
                    <a:pt x="195376" y="1672043"/>
                  </a:lnTo>
                  <a:lnTo>
                    <a:pt x="195376" y="1272857"/>
                  </a:lnTo>
                  <a:lnTo>
                    <a:pt x="192227" y="1276172"/>
                  </a:lnTo>
                  <a:lnTo>
                    <a:pt x="188925" y="1266888"/>
                  </a:lnTo>
                  <a:lnTo>
                    <a:pt x="185724" y="1258062"/>
                  </a:lnTo>
                  <a:lnTo>
                    <a:pt x="182664" y="1249718"/>
                  </a:lnTo>
                  <a:lnTo>
                    <a:pt x="179743" y="1241869"/>
                  </a:lnTo>
                  <a:lnTo>
                    <a:pt x="185623" y="1247851"/>
                  </a:lnTo>
                  <a:lnTo>
                    <a:pt x="191325" y="1253794"/>
                  </a:lnTo>
                  <a:lnTo>
                    <a:pt x="196862" y="1259713"/>
                  </a:lnTo>
                  <a:lnTo>
                    <a:pt x="202247" y="1265618"/>
                  </a:lnTo>
                  <a:lnTo>
                    <a:pt x="202247" y="1192377"/>
                  </a:lnTo>
                  <a:lnTo>
                    <a:pt x="174879" y="1162202"/>
                  </a:lnTo>
                  <a:lnTo>
                    <a:pt x="139217" y="1204937"/>
                  </a:lnTo>
                  <a:lnTo>
                    <a:pt x="65214" y="1311643"/>
                  </a:lnTo>
                  <a:lnTo>
                    <a:pt x="2324" y="1450073"/>
                  </a:lnTo>
                  <a:lnTo>
                    <a:pt x="0" y="1587982"/>
                  </a:lnTo>
                  <a:lnTo>
                    <a:pt x="18719" y="1626489"/>
                  </a:lnTo>
                  <a:lnTo>
                    <a:pt x="44259" y="1657426"/>
                  </a:lnTo>
                  <a:lnTo>
                    <a:pt x="75133" y="1680819"/>
                  </a:lnTo>
                  <a:lnTo>
                    <a:pt x="109829" y="1696758"/>
                  </a:lnTo>
                  <a:lnTo>
                    <a:pt x="184785" y="1706372"/>
                  </a:lnTo>
                  <a:lnTo>
                    <a:pt x="222059" y="1700149"/>
                  </a:lnTo>
                  <a:lnTo>
                    <a:pt x="257225" y="1686636"/>
                  </a:lnTo>
                  <a:lnTo>
                    <a:pt x="279400" y="1672043"/>
                  </a:lnTo>
                  <a:lnTo>
                    <a:pt x="288759" y="1665897"/>
                  </a:lnTo>
                  <a:lnTo>
                    <a:pt x="315214" y="1637957"/>
                  </a:lnTo>
                  <a:lnTo>
                    <a:pt x="331762" y="1608683"/>
                  </a:lnTo>
                  <a:lnTo>
                    <a:pt x="335064" y="1602867"/>
                  </a:lnTo>
                  <a:lnTo>
                    <a:pt x="346837" y="1560677"/>
                  </a:lnTo>
                  <a:lnTo>
                    <a:pt x="350481" y="1531454"/>
                  </a:lnTo>
                  <a:lnTo>
                    <a:pt x="358889" y="1463967"/>
                  </a:lnTo>
                  <a:lnTo>
                    <a:pt x="360426" y="1451610"/>
                  </a:lnTo>
                  <a:close/>
                </a:path>
                <a:path w="2117090" h="1706879">
                  <a:moveTo>
                    <a:pt x="2114435" y="49161"/>
                  </a:moveTo>
                  <a:lnTo>
                    <a:pt x="2114092" y="38633"/>
                  </a:lnTo>
                  <a:lnTo>
                    <a:pt x="2109736" y="30924"/>
                  </a:lnTo>
                  <a:lnTo>
                    <a:pt x="2099589" y="26136"/>
                  </a:lnTo>
                  <a:lnTo>
                    <a:pt x="2095639" y="25184"/>
                  </a:lnTo>
                  <a:lnTo>
                    <a:pt x="2092375" y="21450"/>
                  </a:lnTo>
                  <a:lnTo>
                    <a:pt x="2088832" y="18961"/>
                  </a:lnTo>
                  <a:lnTo>
                    <a:pt x="2065108" y="4775"/>
                  </a:lnTo>
                  <a:lnTo>
                    <a:pt x="2045119" y="0"/>
                  </a:lnTo>
                  <a:lnTo>
                    <a:pt x="2025256" y="4635"/>
                  </a:lnTo>
                  <a:lnTo>
                    <a:pt x="2001862" y="18656"/>
                  </a:lnTo>
                  <a:lnTo>
                    <a:pt x="1987042" y="27965"/>
                  </a:lnTo>
                  <a:lnTo>
                    <a:pt x="1975396" y="31140"/>
                  </a:lnTo>
                  <a:lnTo>
                    <a:pt x="1963864" y="28194"/>
                  </a:lnTo>
                  <a:lnTo>
                    <a:pt x="1949361" y="19189"/>
                  </a:lnTo>
                  <a:lnTo>
                    <a:pt x="1925459" y="4775"/>
                  </a:lnTo>
                  <a:lnTo>
                    <a:pt x="1905469" y="12"/>
                  </a:lnTo>
                  <a:lnTo>
                    <a:pt x="1885378" y="4914"/>
                  </a:lnTo>
                  <a:lnTo>
                    <a:pt x="1846961" y="28257"/>
                  </a:lnTo>
                  <a:lnTo>
                    <a:pt x="1835619" y="31140"/>
                  </a:lnTo>
                  <a:lnTo>
                    <a:pt x="1824240" y="28181"/>
                  </a:lnTo>
                  <a:lnTo>
                    <a:pt x="1809940" y="19342"/>
                  </a:lnTo>
                  <a:lnTo>
                    <a:pt x="1802955" y="14198"/>
                  </a:lnTo>
                  <a:lnTo>
                    <a:pt x="1799361" y="11772"/>
                  </a:lnTo>
                  <a:lnTo>
                    <a:pt x="1782559" y="3263"/>
                  </a:lnTo>
                  <a:lnTo>
                    <a:pt x="1765769" y="406"/>
                  </a:lnTo>
                  <a:lnTo>
                    <a:pt x="1748993" y="3225"/>
                  </a:lnTo>
                  <a:lnTo>
                    <a:pt x="1732254" y="11696"/>
                  </a:lnTo>
                  <a:lnTo>
                    <a:pt x="1721789" y="19786"/>
                  </a:lnTo>
                  <a:lnTo>
                    <a:pt x="1716468" y="23495"/>
                  </a:lnTo>
                  <a:lnTo>
                    <a:pt x="1710766" y="26174"/>
                  </a:lnTo>
                  <a:lnTo>
                    <a:pt x="1700657" y="31762"/>
                  </a:lnTo>
                  <a:lnTo>
                    <a:pt x="1696529" y="39585"/>
                  </a:lnTo>
                  <a:lnTo>
                    <a:pt x="1696631" y="49669"/>
                  </a:lnTo>
                  <a:lnTo>
                    <a:pt x="1699133" y="62077"/>
                  </a:lnTo>
                  <a:lnTo>
                    <a:pt x="1721307" y="50609"/>
                  </a:lnTo>
                  <a:lnTo>
                    <a:pt x="1731606" y="45046"/>
                  </a:lnTo>
                  <a:lnTo>
                    <a:pt x="1755241" y="30683"/>
                  </a:lnTo>
                  <a:lnTo>
                    <a:pt x="1765630" y="27736"/>
                  </a:lnTo>
                  <a:lnTo>
                    <a:pt x="1775853" y="30403"/>
                  </a:lnTo>
                  <a:lnTo>
                    <a:pt x="1789239" y="38811"/>
                  </a:lnTo>
                  <a:lnTo>
                    <a:pt x="1814271" y="53568"/>
                  </a:lnTo>
                  <a:lnTo>
                    <a:pt x="1835785" y="58470"/>
                  </a:lnTo>
                  <a:lnTo>
                    <a:pt x="1857273" y="53479"/>
                  </a:lnTo>
                  <a:lnTo>
                    <a:pt x="1882216" y="38608"/>
                  </a:lnTo>
                  <a:lnTo>
                    <a:pt x="1895271" y="30340"/>
                  </a:lnTo>
                  <a:lnTo>
                    <a:pt x="1905444" y="27584"/>
                  </a:lnTo>
                  <a:lnTo>
                    <a:pt x="1915604" y="30314"/>
                  </a:lnTo>
                  <a:lnTo>
                    <a:pt x="1928634" y="38557"/>
                  </a:lnTo>
                  <a:lnTo>
                    <a:pt x="1953641" y="53428"/>
                  </a:lnTo>
                  <a:lnTo>
                    <a:pt x="1975243" y="58432"/>
                  </a:lnTo>
                  <a:lnTo>
                    <a:pt x="1996782" y="53581"/>
                  </a:lnTo>
                  <a:lnTo>
                    <a:pt x="2021624" y="38862"/>
                  </a:lnTo>
                  <a:lnTo>
                    <a:pt x="2034971" y="30416"/>
                  </a:lnTo>
                  <a:lnTo>
                    <a:pt x="2045182" y="27724"/>
                  </a:lnTo>
                  <a:lnTo>
                    <a:pt x="2055583" y="30657"/>
                  </a:lnTo>
                  <a:lnTo>
                    <a:pt x="2079218" y="45008"/>
                  </a:lnTo>
                  <a:lnTo>
                    <a:pt x="2089594" y="50596"/>
                  </a:lnTo>
                  <a:lnTo>
                    <a:pt x="2112530" y="62458"/>
                  </a:lnTo>
                  <a:lnTo>
                    <a:pt x="2114435" y="49161"/>
                  </a:lnTo>
                  <a:close/>
                </a:path>
                <a:path w="2117090" h="1706879">
                  <a:moveTo>
                    <a:pt x="2116759" y="156870"/>
                  </a:moveTo>
                  <a:lnTo>
                    <a:pt x="2093734" y="120408"/>
                  </a:lnTo>
                  <a:lnTo>
                    <a:pt x="2045169" y="100584"/>
                  </a:lnTo>
                  <a:lnTo>
                    <a:pt x="2029079" y="103174"/>
                  </a:lnTo>
                  <a:lnTo>
                    <a:pt x="2013026" y="111048"/>
                  </a:lnTo>
                  <a:lnTo>
                    <a:pt x="2007133" y="114909"/>
                  </a:lnTo>
                  <a:lnTo>
                    <a:pt x="1995805" y="123291"/>
                  </a:lnTo>
                  <a:lnTo>
                    <a:pt x="1985632" y="129095"/>
                  </a:lnTo>
                  <a:lnTo>
                    <a:pt x="1975446" y="131216"/>
                  </a:lnTo>
                  <a:lnTo>
                    <a:pt x="1965312" y="129425"/>
                  </a:lnTo>
                  <a:lnTo>
                    <a:pt x="1955355" y="123469"/>
                  </a:lnTo>
                  <a:lnTo>
                    <a:pt x="1930692" y="106832"/>
                  </a:lnTo>
                  <a:lnTo>
                    <a:pt x="1907438" y="100495"/>
                  </a:lnTo>
                  <a:lnTo>
                    <a:pt x="1883397" y="105549"/>
                  </a:lnTo>
                  <a:lnTo>
                    <a:pt x="1856435" y="123063"/>
                  </a:lnTo>
                  <a:lnTo>
                    <a:pt x="1855190" y="124091"/>
                  </a:lnTo>
                  <a:lnTo>
                    <a:pt x="1852345" y="125730"/>
                  </a:lnTo>
                  <a:lnTo>
                    <a:pt x="1843887" y="129844"/>
                  </a:lnTo>
                  <a:lnTo>
                    <a:pt x="1835454" y="131191"/>
                  </a:lnTo>
                  <a:lnTo>
                    <a:pt x="1827047" y="129755"/>
                  </a:lnTo>
                  <a:lnTo>
                    <a:pt x="1818678" y="125552"/>
                  </a:lnTo>
                  <a:lnTo>
                    <a:pt x="1812810" y="121640"/>
                  </a:lnTo>
                  <a:lnTo>
                    <a:pt x="1801393" y="113385"/>
                  </a:lnTo>
                  <a:lnTo>
                    <a:pt x="1783283" y="103708"/>
                  </a:lnTo>
                  <a:lnTo>
                    <a:pt x="1765782" y="100482"/>
                  </a:lnTo>
                  <a:lnTo>
                    <a:pt x="1748320" y="103695"/>
                  </a:lnTo>
                  <a:lnTo>
                    <a:pt x="1730324" y="113334"/>
                  </a:lnTo>
                  <a:lnTo>
                    <a:pt x="1724101" y="117678"/>
                  </a:lnTo>
                  <a:lnTo>
                    <a:pt x="1718449" y="124002"/>
                  </a:lnTo>
                  <a:lnTo>
                    <a:pt x="1711515" y="125945"/>
                  </a:lnTo>
                  <a:lnTo>
                    <a:pt x="1701063" y="131229"/>
                  </a:lnTo>
                  <a:lnTo>
                    <a:pt x="1696669" y="139115"/>
                  </a:lnTo>
                  <a:lnTo>
                    <a:pt x="1696402" y="149504"/>
                  </a:lnTo>
                  <a:lnTo>
                    <a:pt x="1698396" y="162318"/>
                  </a:lnTo>
                  <a:lnTo>
                    <a:pt x="1719922" y="151777"/>
                  </a:lnTo>
                  <a:lnTo>
                    <a:pt x="1729879" y="146634"/>
                  </a:lnTo>
                  <a:lnTo>
                    <a:pt x="1754479" y="131635"/>
                  </a:lnTo>
                  <a:lnTo>
                    <a:pt x="1765782" y="128371"/>
                  </a:lnTo>
                  <a:lnTo>
                    <a:pt x="1776831" y="131318"/>
                  </a:lnTo>
                  <a:lnTo>
                    <a:pt x="1791296" y="140601"/>
                  </a:lnTo>
                  <a:lnTo>
                    <a:pt x="1814804" y="154482"/>
                  </a:lnTo>
                  <a:lnTo>
                    <a:pt x="1835708" y="159067"/>
                  </a:lnTo>
                  <a:lnTo>
                    <a:pt x="1856651" y="154368"/>
                  </a:lnTo>
                  <a:lnTo>
                    <a:pt x="1880260" y="140373"/>
                  </a:lnTo>
                  <a:lnTo>
                    <a:pt x="1894484" y="131229"/>
                  </a:lnTo>
                  <a:lnTo>
                    <a:pt x="1905495" y="128181"/>
                  </a:lnTo>
                  <a:lnTo>
                    <a:pt x="1916531" y="131279"/>
                  </a:lnTo>
                  <a:lnTo>
                    <a:pt x="1930819" y="140487"/>
                  </a:lnTo>
                  <a:lnTo>
                    <a:pt x="1954060" y="154266"/>
                  </a:lnTo>
                  <a:lnTo>
                    <a:pt x="1974824" y="159004"/>
                  </a:lnTo>
                  <a:lnTo>
                    <a:pt x="1995512" y="154736"/>
                  </a:lnTo>
                  <a:lnTo>
                    <a:pt x="2018512" y="141503"/>
                  </a:lnTo>
                  <a:lnTo>
                    <a:pt x="2033892" y="131521"/>
                  </a:lnTo>
                  <a:lnTo>
                    <a:pt x="2045195" y="128206"/>
                  </a:lnTo>
                  <a:lnTo>
                    <a:pt x="2056447" y="131483"/>
                  </a:lnTo>
                  <a:lnTo>
                    <a:pt x="2071700" y="141300"/>
                  </a:lnTo>
                  <a:lnTo>
                    <a:pt x="2080983" y="147751"/>
                  </a:lnTo>
                  <a:lnTo>
                    <a:pt x="2091029" y="153327"/>
                  </a:lnTo>
                  <a:lnTo>
                    <a:pt x="2102675" y="156794"/>
                  </a:lnTo>
                  <a:lnTo>
                    <a:pt x="2116759" y="156870"/>
                  </a:lnTo>
                  <a:close/>
                </a:path>
              </a:pathLst>
            </a:custGeom>
            <a:solidFill>
              <a:srgbClr val="4774AB"/>
            </a:solidFill>
          </p:spPr>
          <p:txBody>
            <a:bodyPr wrap="square" lIns="0" tIns="0" rIns="0" bIns="0" rtlCol="0"/>
            <a:lstStyle/>
            <a:p>
              <a:endParaRPr/>
            </a:p>
          </p:txBody>
        </p:sp>
        <p:pic>
          <p:nvPicPr>
            <p:cNvPr id="83" name="object 14">
              <a:extLst>
                <a:ext uri="{FF2B5EF4-FFF2-40B4-BE49-F238E27FC236}">
                  <a16:creationId xmlns:a16="http://schemas.microsoft.com/office/drawing/2014/main" id="{A528E493-E5A5-40B8-A371-C2E5AEE01938}"/>
                </a:ext>
              </a:extLst>
            </p:cNvPr>
            <p:cNvPicPr/>
            <p:nvPr/>
          </p:nvPicPr>
          <p:blipFill>
            <a:blip r:embed="rId3" cstate="print"/>
            <a:stretch>
              <a:fillRect/>
            </a:stretch>
          </p:blipFill>
          <p:spPr>
            <a:xfrm>
              <a:off x="5449255" y="6684196"/>
              <a:ext cx="89166" cy="113207"/>
            </a:xfrm>
            <a:prstGeom prst="rect">
              <a:avLst/>
            </a:prstGeom>
          </p:spPr>
        </p:pic>
        <p:pic>
          <p:nvPicPr>
            <p:cNvPr id="84" name="object 15">
              <a:extLst>
                <a:ext uri="{FF2B5EF4-FFF2-40B4-BE49-F238E27FC236}">
                  <a16:creationId xmlns:a16="http://schemas.microsoft.com/office/drawing/2014/main" id="{9B9F6B73-FEB1-4197-AE53-34890EC8F464}"/>
                </a:ext>
              </a:extLst>
            </p:cNvPr>
            <p:cNvPicPr/>
            <p:nvPr/>
          </p:nvPicPr>
          <p:blipFill>
            <a:blip r:embed="rId4" cstate="print"/>
            <a:stretch>
              <a:fillRect/>
            </a:stretch>
          </p:blipFill>
          <p:spPr>
            <a:xfrm>
              <a:off x="5575844" y="6684541"/>
              <a:ext cx="89877" cy="113918"/>
            </a:xfrm>
            <a:prstGeom prst="rect">
              <a:avLst/>
            </a:prstGeom>
          </p:spPr>
        </p:pic>
        <p:pic>
          <p:nvPicPr>
            <p:cNvPr id="85" name="object 16">
              <a:extLst>
                <a:ext uri="{FF2B5EF4-FFF2-40B4-BE49-F238E27FC236}">
                  <a16:creationId xmlns:a16="http://schemas.microsoft.com/office/drawing/2014/main" id="{759C386C-916B-4023-A29A-69492ACB4AA2}"/>
                </a:ext>
              </a:extLst>
            </p:cNvPr>
            <p:cNvPicPr/>
            <p:nvPr/>
          </p:nvPicPr>
          <p:blipFill>
            <a:blip r:embed="rId5" cstate="print"/>
            <a:stretch>
              <a:fillRect/>
            </a:stretch>
          </p:blipFill>
          <p:spPr>
            <a:xfrm>
              <a:off x="5325157" y="6683826"/>
              <a:ext cx="89408" cy="113260"/>
            </a:xfrm>
            <a:prstGeom prst="rect">
              <a:avLst/>
            </a:prstGeom>
          </p:spPr>
        </p:pic>
        <p:sp>
          <p:nvSpPr>
            <p:cNvPr id="86" name="object 17">
              <a:extLst>
                <a:ext uri="{FF2B5EF4-FFF2-40B4-BE49-F238E27FC236}">
                  <a16:creationId xmlns:a16="http://schemas.microsoft.com/office/drawing/2014/main" id="{503F6961-5585-458D-8FA2-8F2F4AC7E6C1}"/>
                </a:ext>
              </a:extLst>
            </p:cNvPr>
            <p:cNvSpPr/>
            <p:nvPr/>
          </p:nvSpPr>
          <p:spPr>
            <a:xfrm>
              <a:off x="5260529" y="7063302"/>
              <a:ext cx="467995" cy="1084580"/>
            </a:xfrm>
            <a:custGeom>
              <a:avLst/>
              <a:gdLst/>
              <a:ahLst/>
              <a:cxnLst/>
              <a:rect l="l" t="t" r="r" b="b"/>
              <a:pathLst>
                <a:path w="467995" h="1084579">
                  <a:moveTo>
                    <a:pt x="141960" y="780821"/>
                  </a:moveTo>
                  <a:lnTo>
                    <a:pt x="133515" y="760399"/>
                  </a:lnTo>
                  <a:lnTo>
                    <a:pt x="109435" y="729640"/>
                  </a:lnTo>
                  <a:lnTo>
                    <a:pt x="108318" y="727646"/>
                  </a:lnTo>
                  <a:lnTo>
                    <a:pt x="105308" y="724560"/>
                  </a:lnTo>
                  <a:lnTo>
                    <a:pt x="103479" y="723404"/>
                  </a:lnTo>
                  <a:lnTo>
                    <a:pt x="100736" y="721258"/>
                  </a:lnTo>
                  <a:lnTo>
                    <a:pt x="98158" y="723747"/>
                  </a:lnTo>
                  <a:lnTo>
                    <a:pt x="95250" y="725881"/>
                  </a:lnTo>
                  <a:lnTo>
                    <a:pt x="68541" y="761707"/>
                  </a:lnTo>
                  <a:lnTo>
                    <a:pt x="45199" y="795566"/>
                  </a:lnTo>
                  <a:lnTo>
                    <a:pt x="24307" y="830999"/>
                  </a:lnTo>
                  <a:lnTo>
                    <a:pt x="7112" y="868756"/>
                  </a:lnTo>
                  <a:lnTo>
                    <a:pt x="0" y="908596"/>
                  </a:lnTo>
                  <a:lnTo>
                    <a:pt x="8013" y="946086"/>
                  </a:lnTo>
                  <a:lnTo>
                    <a:pt x="29527" y="977671"/>
                  </a:lnTo>
                  <a:lnTo>
                    <a:pt x="62903" y="999769"/>
                  </a:lnTo>
                  <a:lnTo>
                    <a:pt x="81445" y="1005293"/>
                  </a:lnTo>
                  <a:lnTo>
                    <a:pt x="85153" y="1001026"/>
                  </a:lnTo>
                  <a:lnTo>
                    <a:pt x="86106" y="993965"/>
                  </a:lnTo>
                  <a:lnTo>
                    <a:pt x="84975" y="985824"/>
                  </a:lnTo>
                  <a:lnTo>
                    <a:pt x="81407" y="977861"/>
                  </a:lnTo>
                  <a:lnTo>
                    <a:pt x="75107" y="971321"/>
                  </a:lnTo>
                  <a:lnTo>
                    <a:pt x="71577" y="968870"/>
                  </a:lnTo>
                  <a:lnTo>
                    <a:pt x="66992" y="968082"/>
                  </a:lnTo>
                  <a:lnTo>
                    <a:pt x="63042" y="966177"/>
                  </a:lnTo>
                  <a:lnTo>
                    <a:pt x="29070" y="929589"/>
                  </a:lnTo>
                  <a:lnTo>
                    <a:pt x="23291" y="917359"/>
                  </a:lnTo>
                  <a:lnTo>
                    <a:pt x="36868" y="911263"/>
                  </a:lnTo>
                  <a:lnTo>
                    <a:pt x="44538" y="908431"/>
                  </a:lnTo>
                  <a:lnTo>
                    <a:pt x="53200" y="924242"/>
                  </a:lnTo>
                  <a:lnTo>
                    <a:pt x="57137" y="930783"/>
                  </a:lnTo>
                  <a:lnTo>
                    <a:pt x="62166" y="936002"/>
                  </a:lnTo>
                  <a:lnTo>
                    <a:pt x="67602" y="941095"/>
                  </a:lnTo>
                  <a:lnTo>
                    <a:pt x="72593" y="943419"/>
                  </a:lnTo>
                  <a:lnTo>
                    <a:pt x="76822" y="940917"/>
                  </a:lnTo>
                  <a:lnTo>
                    <a:pt x="79971" y="931506"/>
                  </a:lnTo>
                  <a:lnTo>
                    <a:pt x="86474" y="905878"/>
                  </a:lnTo>
                  <a:lnTo>
                    <a:pt x="95783" y="881367"/>
                  </a:lnTo>
                  <a:lnTo>
                    <a:pt x="107124" y="857719"/>
                  </a:lnTo>
                  <a:lnTo>
                    <a:pt x="137071" y="802335"/>
                  </a:lnTo>
                  <a:lnTo>
                    <a:pt x="141960" y="780821"/>
                  </a:lnTo>
                  <a:close/>
                </a:path>
                <a:path w="467995" h="1084579">
                  <a:moveTo>
                    <a:pt x="362788" y="947127"/>
                  </a:moveTo>
                  <a:lnTo>
                    <a:pt x="353441" y="903084"/>
                  </a:lnTo>
                  <a:lnTo>
                    <a:pt x="330593" y="853732"/>
                  </a:lnTo>
                  <a:lnTo>
                    <a:pt x="303034" y="807300"/>
                  </a:lnTo>
                  <a:lnTo>
                    <a:pt x="272300" y="762876"/>
                  </a:lnTo>
                  <a:lnTo>
                    <a:pt x="239953" y="719531"/>
                  </a:lnTo>
                  <a:lnTo>
                    <a:pt x="233349" y="710819"/>
                  </a:lnTo>
                  <a:lnTo>
                    <a:pt x="229184" y="712444"/>
                  </a:lnTo>
                  <a:lnTo>
                    <a:pt x="223456" y="720102"/>
                  </a:lnTo>
                  <a:lnTo>
                    <a:pt x="219951" y="724839"/>
                  </a:lnTo>
                  <a:lnTo>
                    <a:pt x="219951" y="1008634"/>
                  </a:lnTo>
                  <a:lnTo>
                    <a:pt x="217843" y="1016927"/>
                  </a:lnTo>
                  <a:lnTo>
                    <a:pt x="218313" y="1022565"/>
                  </a:lnTo>
                  <a:lnTo>
                    <a:pt x="219329" y="1033576"/>
                  </a:lnTo>
                  <a:lnTo>
                    <a:pt x="214464" y="1036878"/>
                  </a:lnTo>
                  <a:lnTo>
                    <a:pt x="161836" y="1015136"/>
                  </a:lnTo>
                  <a:lnTo>
                    <a:pt x="135839" y="974458"/>
                  </a:lnTo>
                  <a:lnTo>
                    <a:pt x="133997" y="963510"/>
                  </a:lnTo>
                  <a:lnTo>
                    <a:pt x="141046" y="962367"/>
                  </a:lnTo>
                  <a:lnTo>
                    <a:pt x="146824" y="960526"/>
                  </a:lnTo>
                  <a:lnTo>
                    <a:pt x="152806" y="958342"/>
                  </a:lnTo>
                  <a:lnTo>
                    <a:pt x="158305" y="958227"/>
                  </a:lnTo>
                  <a:lnTo>
                    <a:pt x="162598" y="962596"/>
                  </a:lnTo>
                  <a:lnTo>
                    <a:pt x="171297" y="978585"/>
                  </a:lnTo>
                  <a:lnTo>
                    <a:pt x="181978" y="991819"/>
                  </a:lnTo>
                  <a:lnTo>
                    <a:pt x="195503" y="1001623"/>
                  </a:lnTo>
                  <a:lnTo>
                    <a:pt x="212725" y="1007338"/>
                  </a:lnTo>
                  <a:lnTo>
                    <a:pt x="219951" y="1008634"/>
                  </a:lnTo>
                  <a:lnTo>
                    <a:pt x="219951" y="724839"/>
                  </a:lnTo>
                  <a:lnTo>
                    <a:pt x="191630" y="763092"/>
                  </a:lnTo>
                  <a:lnTo>
                    <a:pt x="161302" y="807072"/>
                  </a:lnTo>
                  <a:lnTo>
                    <a:pt x="133959" y="852970"/>
                  </a:lnTo>
                  <a:lnTo>
                    <a:pt x="111137" y="901763"/>
                  </a:lnTo>
                  <a:lnTo>
                    <a:pt x="101460" y="945794"/>
                  </a:lnTo>
                  <a:lnTo>
                    <a:pt x="106146" y="988060"/>
                  </a:lnTo>
                  <a:lnTo>
                    <a:pt x="123304" y="1025804"/>
                  </a:lnTo>
                  <a:lnTo>
                    <a:pt x="151104" y="1056220"/>
                  </a:lnTo>
                  <a:lnTo>
                    <a:pt x="187667" y="1076579"/>
                  </a:lnTo>
                  <a:lnTo>
                    <a:pt x="231165" y="1084072"/>
                  </a:lnTo>
                  <a:lnTo>
                    <a:pt x="274866" y="1076896"/>
                  </a:lnTo>
                  <a:lnTo>
                    <a:pt x="311797" y="1056881"/>
                  </a:lnTo>
                  <a:lnTo>
                    <a:pt x="330542" y="1036878"/>
                  </a:lnTo>
                  <a:lnTo>
                    <a:pt x="340042" y="1026756"/>
                  </a:lnTo>
                  <a:lnTo>
                    <a:pt x="357682" y="989253"/>
                  </a:lnTo>
                  <a:lnTo>
                    <a:pt x="361442" y="958227"/>
                  </a:lnTo>
                  <a:lnTo>
                    <a:pt x="362788" y="947127"/>
                  </a:lnTo>
                  <a:close/>
                </a:path>
                <a:path w="467995" h="1084579">
                  <a:moveTo>
                    <a:pt x="453466" y="328701"/>
                  </a:moveTo>
                  <a:lnTo>
                    <a:pt x="452145" y="318058"/>
                  </a:lnTo>
                  <a:lnTo>
                    <a:pt x="445604" y="308851"/>
                  </a:lnTo>
                  <a:lnTo>
                    <a:pt x="438708" y="303174"/>
                  </a:lnTo>
                  <a:lnTo>
                    <a:pt x="437857" y="298170"/>
                  </a:lnTo>
                  <a:lnTo>
                    <a:pt x="427951" y="237477"/>
                  </a:lnTo>
                  <a:lnTo>
                    <a:pt x="407428" y="194500"/>
                  </a:lnTo>
                  <a:lnTo>
                    <a:pt x="375894" y="162229"/>
                  </a:lnTo>
                  <a:lnTo>
                    <a:pt x="333375" y="140741"/>
                  </a:lnTo>
                  <a:lnTo>
                    <a:pt x="279920" y="130086"/>
                  </a:lnTo>
                  <a:lnTo>
                    <a:pt x="273431" y="129514"/>
                  </a:lnTo>
                  <a:lnTo>
                    <a:pt x="265722" y="130378"/>
                  </a:lnTo>
                  <a:lnTo>
                    <a:pt x="266750" y="120713"/>
                  </a:lnTo>
                  <a:lnTo>
                    <a:pt x="265785" y="110236"/>
                  </a:lnTo>
                  <a:lnTo>
                    <a:pt x="260896" y="105206"/>
                  </a:lnTo>
                  <a:lnTo>
                    <a:pt x="253453" y="103847"/>
                  </a:lnTo>
                  <a:lnTo>
                    <a:pt x="244868" y="104394"/>
                  </a:lnTo>
                  <a:lnTo>
                    <a:pt x="232879" y="104444"/>
                  </a:lnTo>
                  <a:lnTo>
                    <a:pt x="224523" y="101079"/>
                  </a:lnTo>
                  <a:lnTo>
                    <a:pt x="219875" y="93370"/>
                  </a:lnTo>
                  <a:lnTo>
                    <a:pt x="219049" y="80365"/>
                  </a:lnTo>
                  <a:lnTo>
                    <a:pt x="220357" y="64389"/>
                  </a:lnTo>
                  <a:lnTo>
                    <a:pt x="223456" y="56146"/>
                  </a:lnTo>
                  <a:lnTo>
                    <a:pt x="231432" y="53073"/>
                  </a:lnTo>
                  <a:lnTo>
                    <a:pt x="247383" y="52616"/>
                  </a:lnTo>
                  <a:lnTo>
                    <a:pt x="266712" y="52438"/>
                  </a:lnTo>
                  <a:lnTo>
                    <a:pt x="273126" y="52717"/>
                  </a:lnTo>
                  <a:lnTo>
                    <a:pt x="281940" y="52717"/>
                  </a:lnTo>
                  <a:lnTo>
                    <a:pt x="288518" y="50520"/>
                  </a:lnTo>
                  <a:lnTo>
                    <a:pt x="292646" y="44983"/>
                  </a:lnTo>
                  <a:lnTo>
                    <a:pt x="294106" y="34937"/>
                  </a:lnTo>
                  <a:lnTo>
                    <a:pt x="292341" y="24599"/>
                  </a:lnTo>
                  <a:lnTo>
                    <a:pt x="287540" y="19646"/>
                  </a:lnTo>
                  <a:lnTo>
                    <a:pt x="280517" y="18161"/>
                  </a:lnTo>
                  <a:lnTo>
                    <a:pt x="263461" y="18351"/>
                  </a:lnTo>
                  <a:lnTo>
                    <a:pt x="229222" y="18211"/>
                  </a:lnTo>
                  <a:lnTo>
                    <a:pt x="221589" y="19253"/>
                  </a:lnTo>
                  <a:lnTo>
                    <a:pt x="218363" y="7010"/>
                  </a:lnTo>
                  <a:lnTo>
                    <a:pt x="210286" y="1955"/>
                  </a:lnTo>
                  <a:lnTo>
                    <a:pt x="194589" y="0"/>
                  </a:lnTo>
                  <a:lnTo>
                    <a:pt x="178879" y="1320"/>
                  </a:lnTo>
                  <a:lnTo>
                    <a:pt x="170789" y="6057"/>
                  </a:lnTo>
                  <a:lnTo>
                    <a:pt x="166865" y="14084"/>
                  </a:lnTo>
                  <a:lnTo>
                    <a:pt x="161315" y="17551"/>
                  </a:lnTo>
                  <a:lnTo>
                    <a:pt x="154711" y="18313"/>
                  </a:lnTo>
                  <a:lnTo>
                    <a:pt x="139560" y="18376"/>
                  </a:lnTo>
                  <a:lnTo>
                    <a:pt x="107353" y="18237"/>
                  </a:lnTo>
                  <a:lnTo>
                    <a:pt x="100965" y="19977"/>
                  </a:lnTo>
                  <a:lnTo>
                    <a:pt x="96761" y="24892"/>
                  </a:lnTo>
                  <a:lnTo>
                    <a:pt x="95237" y="34480"/>
                  </a:lnTo>
                  <a:lnTo>
                    <a:pt x="96443" y="44323"/>
                  </a:lnTo>
                  <a:lnTo>
                    <a:pt x="100177" y="50139"/>
                  </a:lnTo>
                  <a:lnTo>
                    <a:pt x="106502" y="52692"/>
                  </a:lnTo>
                  <a:lnTo>
                    <a:pt x="115531" y="52768"/>
                  </a:lnTo>
                  <a:lnTo>
                    <a:pt x="123024" y="52527"/>
                  </a:lnTo>
                  <a:lnTo>
                    <a:pt x="138087" y="52857"/>
                  </a:lnTo>
                  <a:lnTo>
                    <a:pt x="145542" y="52400"/>
                  </a:lnTo>
                  <a:lnTo>
                    <a:pt x="157454" y="52425"/>
                  </a:lnTo>
                  <a:lnTo>
                    <a:pt x="165087" y="56248"/>
                  </a:lnTo>
                  <a:lnTo>
                    <a:pt x="168973" y="64109"/>
                  </a:lnTo>
                  <a:lnTo>
                    <a:pt x="169659" y="76212"/>
                  </a:lnTo>
                  <a:lnTo>
                    <a:pt x="168998" y="88315"/>
                  </a:lnTo>
                  <a:lnTo>
                    <a:pt x="166585" y="98094"/>
                  </a:lnTo>
                  <a:lnTo>
                    <a:pt x="159715" y="104038"/>
                  </a:lnTo>
                  <a:lnTo>
                    <a:pt x="145732" y="104660"/>
                  </a:lnTo>
                  <a:lnTo>
                    <a:pt x="139230" y="103657"/>
                  </a:lnTo>
                  <a:lnTo>
                    <a:pt x="132067" y="103238"/>
                  </a:lnTo>
                  <a:lnTo>
                    <a:pt x="126250" y="104940"/>
                  </a:lnTo>
                  <a:lnTo>
                    <a:pt x="123786" y="110312"/>
                  </a:lnTo>
                  <a:lnTo>
                    <a:pt x="120751" y="123786"/>
                  </a:lnTo>
                  <a:lnTo>
                    <a:pt x="113461" y="129108"/>
                  </a:lnTo>
                  <a:lnTo>
                    <a:pt x="103644" y="130009"/>
                  </a:lnTo>
                  <a:lnTo>
                    <a:pt x="79629" y="130403"/>
                  </a:lnTo>
                  <a:lnTo>
                    <a:pt x="70002" y="126936"/>
                  </a:lnTo>
                  <a:lnTo>
                    <a:pt x="64960" y="118630"/>
                  </a:lnTo>
                  <a:lnTo>
                    <a:pt x="65595" y="96761"/>
                  </a:lnTo>
                  <a:lnTo>
                    <a:pt x="63284" y="91325"/>
                  </a:lnTo>
                  <a:lnTo>
                    <a:pt x="58178" y="88226"/>
                  </a:lnTo>
                  <a:lnTo>
                    <a:pt x="50126" y="87744"/>
                  </a:lnTo>
                  <a:lnTo>
                    <a:pt x="43040" y="88404"/>
                  </a:lnTo>
                  <a:lnTo>
                    <a:pt x="18948" y="87312"/>
                  </a:lnTo>
                  <a:lnTo>
                    <a:pt x="14478" y="90868"/>
                  </a:lnTo>
                  <a:lnTo>
                    <a:pt x="14732" y="291477"/>
                  </a:lnTo>
                  <a:lnTo>
                    <a:pt x="14211" y="296824"/>
                  </a:lnTo>
                  <a:lnTo>
                    <a:pt x="21818" y="299415"/>
                  </a:lnTo>
                  <a:lnTo>
                    <a:pt x="39801" y="302514"/>
                  </a:lnTo>
                  <a:lnTo>
                    <a:pt x="53594" y="298564"/>
                  </a:lnTo>
                  <a:lnTo>
                    <a:pt x="62318" y="287870"/>
                  </a:lnTo>
                  <a:lnTo>
                    <a:pt x="65100" y="270751"/>
                  </a:lnTo>
                  <a:lnTo>
                    <a:pt x="65951" y="261200"/>
                  </a:lnTo>
                  <a:lnTo>
                    <a:pt x="69291" y="255117"/>
                  </a:lnTo>
                  <a:lnTo>
                    <a:pt x="75463" y="251980"/>
                  </a:lnTo>
                  <a:lnTo>
                    <a:pt x="84810" y="251244"/>
                  </a:lnTo>
                  <a:lnTo>
                    <a:pt x="108394" y="251625"/>
                  </a:lnTo>
                  <a:lnTo>
                    <a:pt x="179222" y="251498"/>
                  </a:lnTo>
                  <a:lnTo>
                    <a:pt x="179222" y="251726"/>
                  </a:lnTo>
                  <a:lnTo>
                    <a:pt x="254863" y="251447"/>
                  </a:lnTo>
                  <a:lnTo>
                    <a:pt x="280060" y="252018"/>
                  </a:lnTo>
                  <a:lnTo>
                    <a:pt x="298907" y="258102"/>
                  </a:lnTo>
                  <a:lnTo>
                    <a:pt x="312750" y="271716"/>
                  </a:lnTo>
                  <a:lnTo>
                    <a:pt x="318427" y="288201"/>
                  </a:lnTo>
                  <a:lnTo>
                    <a:pt x="312839" y="302895"/>
                  </a:lnTo>
                  <a:lnTo>
                    <a:pt x="305968" y="312470"/>
                  </a:lnTo>
                  <a:lnTo>
                    <a:pt x="303377" y="321906"/>
                  </a:lnTo>
                  <a:lnTo>
                    <a:pt x="302260" y="340944"/>
                  </a:lnTo>
                  <a:lnTo>
                    <a:pt x="302323" y="349313"/>
                  </a:lnTo>
                  <a:lnTo>
                    <a:pt x="305320" y="354520"/>
                  </a:lnTo>
                  <a:lnTo>
                    <a:pt x="311061" y="357149"/>
                  </a:lnTo>
                  <a:lnTo>
                    <a:pt x="319366" y="357797"/>
                  </a:lnTo>
                  <a:lnTo>
                    <a:pt x="346722" y="357530"/>
                  </a:lnTo>
                  <a:lnTo>
                    <a:pt x="428802" y="357339"/>
                  </a:lnTo>
                  <a:lnTo>
                    <a:pt x="442036" y="358279"/>
                  </a:lnTo>
                  <a:lnTo>
                    <a:pt x="447624" y="356577"/>
                  </a:lnTo>
                  <a:lnTo>
                    <a:pt x="450380" y="350748"/>
                  </a:lnTo>
                  <a:lnTo>
                    <a:pt x="452056" y="339890"/>
                  </a:lnTo>
                  <a:lnTo>
                    <a:pt x="453466" y="328701"/>
                  </a:lnTo>
                  <a:close/>
                </a:path>
                <a:path w="467995" h="1084579">
                  <a:moveTo>
                    <a:pt x="467944" y="905395"/>
                  </a:moveTo>
                  <a:lnTo>
                    <a:pt x="445947" y="837057"/>
                  </a:lnTo>
                  <a:lnTo>
                    <a:pt x="408178" y="775360"/>
                  </a:lnTo>
                  <a:lnTo>
                    <a:pt x="374802" y="729742"/>
                  </a:lnTo>
                  <a:lnTo>
                    <a:pt x="366293" y="724382"/>
                  </a:lnTo>
                  <a:lnTo>
                    <a:pt x="357809" y="729678"/>
                  </a:lnTo>
                  <a:lnTo>
                    <a:pt x="345541" y="745566"/>
                  </a:lnTo>
                  <a:lnTo>
                    <a:pt x="329018" y="769429"/>
                  </a:lnTo>
                  <a:lnTo>
                    <a:pt x="323100" y="786003"/>
                  </a:lnTo>
                  <a:lnTo>
                    <a:pt x="327215" y="803198"/>
                  </a:lnTo>
                  <a:lnTo>
                    <a:pt x="361657" y="867841"/>
                  </a:lnTo>
                  <a:lnTo>
                    <a:pt x="378002" y="907961"/>
                  </a:lnTo>
                  <a:lnTo>
                    <a:pt x="385178" y="950379"/>
                  </a:lnTo>
                  <a:lnTo>
                    <a:pt x="378548" y="996226"/>
                  </a:lnTo>
                  <a:lnTo>
                    <a:pt x="377952" y="1003528"/>
                  </a:lnTo>
                  <a:lnTo>
                    <a:pt x="381406" y="1005801"/>
                  </a:lnTo>
                  <a:lnTo>
                    <a:pt x="386829" y="1005217"/>
                  </a:lnTo>
                  <a:lnTo>
                    <a:pt x="392150" y="1003922"/>
                  </a:lnTo>
                  <a:lnTo>
                    <a:pt x="421436" y="991273"/>
                  </a:lnTo>
                  <a:lnTo>
                    <a:pt x="445503" y="968438"/>
                  </a:lnTo>
                  <a:lnTo>
                    <a:pt x="461835" y="938707"/>
                  </a:lnTo>
                  <a:lnTo>
                    <a:pt x="467944" y="905395"/>
                  </a:lnTo>
                  <a:close/>
                </a:path>
              </a:pathLst>
            </a:custGeom>
            <a:solidFill>
              <a:srgbClr val="4774AB"/>
            </a:solidFill>
          </p:spPr>
          <p:txBody>
            <a:bodyPr wrap="square" lIns="0" tIns="0" rIns="0" bIns="0" rtlCol="0"/>
            <a:lstStyle/>
            <a:p>
              <a:endParaRPr/>
            </a:p>
          </p:txBody>
        </p:sp>
        <p:pic>
          <p:nvPicPr>
            <p:cNvPr id="87" name="object 18">
              <a:extLst>
                <a:ext uri="{FF2B5EF4-FFF2-40B4-BE49-F238E27FC236}">
                  <a16:creationId xmlns:a16="http://schemas.microsoft.com/office/drawing/2014/main" id="{C42346CD-BD2A-4F3B-BB53-7298EA57BA7A}"/>
                </a:ext>
              </a:extLst>
            </p:cNvPr>
            <p:cNvPicPr/>
            <p:nvPr/>
          </p:nvPicPr>
          <p:blipFill>
            <a:blip r:embed="rId6" cstate="print"/>
            <a:stretch>
              <a:fillRect/>
            </a:stretch>
          </p:blipFill>
          <p:spPr>
            <a:xfrm>
              <a:off x="5583441" y="7456916"/>
              <a:ext cx="108362" cy="150411"/>
            </a:xfrm>
            <a:prstGeom prst="rect">
              <a:avLst/>
            </a:prstGeom>
          </p:spPr>
        </p:pic>
        <p:sp>
          <p:nvSpPr>
            <p:cNvPr id="88" name="object 19">
              <a:extLst>
                <a:ext uri="{FF2B5EF4-FFF2-40B4-BE49-F238E27FC236}">
                  <a16:creationId xmlns:a16="http://schemas.microsoft.com/office/drawing/2014/main" id="{211E8DA8-C36C-4E93-9C4F-B64FDEC90702}"/>
                </a:ext>
              </a:extLst>
            </p:cNvPr>
            <p:cNvSpPr/>
            <p:nvPr/>
          </p:nvSpPr>
          <p:spPr>
            <a:xfrm>
              <a:off x="5240629" y="5269485"/>
              <a:ext cx="423545" cy="234315"/>
            </a:xfrm>
            <a:custGeom>
              <a:avLst/>
              <a:gdLst/>
              <a:ahLst/>
              <a:cxnLst/>
              <a:rect l="l" t="t" r="r" b="b"/>
              <a:pathLst>
                <a:path w="423545" h="234314">
                  <a:moveTo>
                    <a:pt x="87630" y="0"/>
                  </a:moveTo>
                  <a:lnTo>
                    <a:pt x="71805" y="11074"/>
                  </a:lnTo>
                  <a:lnTo>
                    <a:pt x="70662" y="42824"/>
                  </a:lnTo>
                  <a:lnTo>
                    <a:pt x="0" y="233921"/>
                  </a:lnTo>
                  <a:lnTo>
                    <a:pt x="37109" y="233921"/>
                  </a:lnTo>
                  <a:lnTo>
                    <a:pt x="66624" y="155841"/>
                  </a:lnTo>
                  <a:lnTo>
                    <a:pt x="107518" y="155841"/>
                  </a:lnTo>
                  <a:lnTo>
                    <a:pt x="107518" y="23888"/>
                  </a:lnTo>
                  <a:lnTo>
                    <a:pt x="279040" y="23888"/>
                  </a:lnTo>
                  <a:lnTo>
                    <a:pt x="87630" y="0"/>
                  </a:lnTo>
                  <a:close/>
                </a:path>
                <a:path w="423545" h="234314">
                  <a:moveTo>
                    <a:pt x="107518" y="155841"/>
                  </a:moveTo>
                  <a:lnTo>
                    <a:pt x="66624" y="155841"/>
                  </a:lnTo>
                  <a:lnTo>
                    <a:pt x="63842" y="233921"/>
                  </a:lnTo>
                  <a:lnTo>
                    <a:pt x="423341" y="233921"/>
                  </a:lnTo>
                  <a:lnTo>
                    <a:pt x="418293" y="212623"/>
                  </a:lnTo>
                  <a:lnTo>
                    <a:pt x="107518" y="212623"/>
                  </a:lnTo>
                  <a:lnTo>
                    <a:pt x="107518" y="155841"/>
                  </a:lnTo>
                  <a:close/>
                </a:path>
                <a:path w="423545" h="234314">
                  <a:moveTo>
                    <a:pt x="279040" y="23888"/>
                  </a:moveTo>
                  <a:lnTo>
                    <a:pt x="107518" y="23888"/>
                  </a:lnTo>
                  <a:lnTo>
                    <a:pt x="360527" y="55473"/>
                  </a:lnTo>
                  <a:lnTo>
                    <a:pt x="397789" y="212623"/>
                  </a:lnTo>
                  <a:lnTo>
                    <a:pt x="418293" y="212623"/>
                  </a:lnTo>
                  <a:lnTo>
                    <a:pt x="376440" y="36042"/>
                  </a:lnTo>
                  <a:lnTo>
                    <a:pt x="279040" y="23888"/>
                  </a:lnTo>
                  <a:close/>
                </a:path>
                <a:path w="423545" h="234314">
                  <a:moveTo>
                    <a:pt x="124879" y="125107"/>
                  </a:moveTo>
                  <a:lnTo>
                    <a:pt x="124879" y="194716"/>
                  </a:lnTo>
                  <a:lnTo>
                    <a:pt x="205117" y="194716"/>
                  </a:lnTo>
                  <a:lnTo>
                    <a:pt x="200748" y="129324"/>
                  </a:lnTo>
                  <a:lnTo>
                    <a:pt x="124879" y="125107"/>
                  </a:lnTo>
                  <a:close/>
                </a:path>
                <a:path w="423545" h="234314">
                  <a:moveTo>
                    <a:pt x="222021" y="130517"/>
                  </a:moveTo>
                  <a:lnTo>
                    <a:pt x="226799" y="186360"/>
                  </a:lnTo>
                  <a:lnTo>
                    <a:pt x="227495" y="194716"/>
                  </a:lnTo>
                  <a:lnTo>
                    <a:pt x="295402" y="194716"/>
                  </a:lnTo>
                  <a:lnTo>
                    <a:pt x="286766" y="134162"/>
                  </a:lnTo>
                  <a:lnTo>
                    <a:pt x="222021" y="130517"/>
                  </a:lnTo>
                  <a:close/>
                </a:path>
                <a:path w="423545" h="234314">
                  <a:moveTo>
                    <a:pt x="303758" y="135127"/>
                  </a:moveTo>
                  <a:lnTo>
                    <a:pt x="313131" y="194716"/>
                  </a:lnTo>
                  <a:lnTo>
                    <a:pt x="371462" y="194716"/>
                  </a:lnTo>
                  <a:lnTo>
                    <a:pt x="359778" y="138315"/>
                  </a:lnTo>
                  <a:lnTo>
                    <a:pt x="303758" y="135127"/>
                  </a:lnTo>
                  <a:close/>
                </a:path>
                <a:path w="423545" h="234314">
                  <a:moveTo>
                    <a:pt x="292544" y="64388"/>
                  </a:moveTo>
                  <a:lnTo>
                    <a:pt x="300824" y="116560"/>
                  </a:lnTo>
                  <a:lnTo>
                    <a:pt x="356108" y="120662"/>
                  </a:lnTo>
                  <a:lnTo>
                    <a:pt x="350862" y="95224"/>
                  </a:lnTo>
                  <a:lnTo>
                    <a:pt x="345808" y="70878"/>
                  </a:lnTo>
                  <a:lnTo>
                    <a:pt x="292544" y="64388"/>
                  </a:lnTo>
                  <a:close/>
                </a:path>
                <a:path w="423545" h="234314">
                  <a:moveTo>
                    <a:pt x="215468" y="55003"/>
                  </a:moveTo>
                  <a:lnTo>
                    <a:pt x="220319" y="110642"/>
                  </a:lnTo>
                  <a:lnTo>
                    <a:pt x="284060" y="115341"/>
                  </a:lnTo>
                  <a:lnTo>
                    <a:pt x="276466" y="62433"/>
                  </a:lnTo>
                  <a:lnTo>
                    <a:pt x="215468" y="55003"/>
                  </a:lnTo>
                  <a:close/>
                </a:path>
                <a:path w="423545" h="234314">
                  <a:moveTo>
                    <a:pt x="124879" y="43967"/>
                  </a:moveTo>
                  <a:lnTo>
                    <a:pt x="124879" y="103670"/>
                  </a:lnTo>
                  <a:lnTo>
                    <a:pt x="199390" y="109105"/>
                  </a:lnTo>
                  <a:lnTo>
                    <a:pt x="195529" y="52577"/>
                  </a:lnTo>
                  <a:lnTo>
                    <a:pt x="124879" y="43967"/>
                  </a:lnTo>
                  <a:close/>
                </a:path>
              </a:pathLst>
            </a:custGeom>
            <a:solidFill>
              <a:srgbClr val="4774AB"/>
            </a:solidFill>
          </p:spPr>
          <p:txBody>
            <a:bodyPr wrap="square" lIns="0" tIns="0" rIns="0" bIns="0" rtlCol="0"/>
            <a:lstStyle/>
            <a:p>
              <a:endParaRPr/>
            </a:p>
          </p:txBody>
        </p:sp>
        <p:pic>
          <p:nvPicPr>
            <p:cNvPr id="89" name="object 20">
              <a:extLst>
                <a:ext uri="{FF2B5EF4-FFF2-40B4-BE49-F238E27FC236}">
                  <a16:creationId xmlns:a16="http://schemas.microsoft.com/office/drawing/2014/main" id="{B7774A20-DD24-47BD-86A8-2F02D06C9464}"/>
                </a:ext>
              </a:extLst>
            </p:cNvPr>
            <p:cNvPicPr/>
            <p:nvPr/>
          </p:nvPicPr>
          <p:blipFill>
            <a:blip r:embed="rId7" cstate="print"/>
            <a:stretch>
              <a:fillRect/>
            </a:stretch>
          </p:blipFill>
          <p:spPr>
            <a:xfrm>
              <a:off x="5476825" y="5169097"/>
              <a:ext cx="168929" cy="128628"/>
            </a:xfrm>
            <a:prstGeom prst="rect">
              <a:avLst/>
            </a:prstGeom>
          </p:spPr>
        </p:pic>
        <p:sp>
          <p:nvSpPr>
            <p:cNvPr id="90" name="object 21">
              <a:extLst>
                <a:ext uri="{FF2B5EF4-FFF2-40B4-BE49-F238E27FC236}">
                  <a16:creationId xmlns:a16="http://schemas.microsoft.com/office/drawing/2014/main" id="{3DBF67F3-8864-406E-973B-DBAEDE4D6819}"/>
                </a:ext>
              </a:extLst>
            </p:cNvPr>
            <p:cNvSpPr/>
            <p:nvPr/>
          </p:nvSpPr>
          <p:spPr>
            <a:xfrm>
              <a:off x="5216966" y="3434582"/>
              <a:ext cx="471170" cy="379095"/>
            </a:xfrm>
            <a:custGeom>
              <a:avLst/>
              <a:gdLst/>
              <a:ahLst/>
              <a:cxnLst/>
              <a:rect l="l" t="t" r="r" b="b"/>
              <a:pathLst>
                <a:path w="471170" h="379095">
                  <a:moveTo>
                    <a:pt x="307416" y="314274"/>
                  </a:moveTo>
                  <a:lnTo>
                    <a:pt x="263740" y="324434"/>
                  </a:lnTo>
                  <a:lnTo>
                    <a:pt x="266273" y="337914"/>
                  </a:lnTo>
                  <a:lnTo>
                    <a:pt x="268327" y="351504"/>
                  </a:lnTo>
                  <a:lnTo>
                    <a:pt x="270068" y="365709"/>
                  </a:lnTo>
                  <a:lnTo>
                    <a:pt x="271437" y="378841"/>
                  </a:lnTo>
                  <a:lnTo>
                    <a:pt x="315925" y="374053"/>
                  </a:lnTo>
                  <a:lnTo>
                    <a:pt x="314356" y="359053"/>
                  </a:lnTo>
                  <a:lnTo>
                    <a:pt x="312508" y="344044"/>
                  </a:lnTo>
                  <a:lnTo>
                    <a:pt x="310242" y="329095"/>
                  </a:lnTo>
                  <a:lnTo>
                    <a:pt x="307416" y="314274"/>
                  </a:lnTo>
                  <a:close/>
                </a:path>
                <a:path w="471170" h="379095">
                  <a:moveTo>
                    <a:pt x="390829" y="350075"/>
                  </a:moveTo>
                  <a:lnTo>
                    <a:pt x="346227" y="353618"/>
                  </a:lnTo>
                  <a:lnTo>
                    <a:pt x="346430" y="356438"/>
                  </a:lnTo>
                  <a:lnTo>
                    <a:pt x="346926" y="365302"/>
                  </a:lnTo>
                  <a:lnTo>
                    <a:pt x="347172" y="370814"/>
                  </a:lnTo>
                  <a:lnTo>
                    <a:pt x="347408" y="378536"/>
                  </a:lnTo>
                  <a:lnTo>
                    <a:pt x="392125" y="377329"/>
                  </a:lnTo>
                  <a:lnTo>
                    <a:pt x="391941" y="370814"/>
                  </a:lnTo>
                  <a:lnTo>
                    <a:pt x="391719" y="365137"/>
                  </a:lnTo>
                  <a:lnTo>
                    <a:pt x="391172" y="354977"/>
                  </a:lnTo>
                  <a:lnTo>
                    <a:pt x="390829" y="350075"/>
                  </a:lnTo>
                  <a:close/>
                </a:path>
                <a:path w="471170" h="379095">
                  <a:moveTo>
                    <a:pt x="470039" y="362851"/>
                  </a:moveTo>
                  <a:lnTo>
                    <a:pt x="425310" y="365137"/>
                  </a:lnTo>
                  <a:lnTo>
                    <a:pt x="425373" y="365709"/>
                  </a:lnTo>
                  <a:lnTo>
                    <a:pt x="425564" y="368160"/>
                  </a:lnTo>
                  <a:lnTo>
                    <a:pt x="425792" y="372325"/>
                  </a:lnTo>
                  <a:lnTo>
                    <a:pt x="425894" y="377532"/>
                  </a:lnTo>
                  <a:lnTo>
                    <a:pt x="470661" y="376440"/>
                  </a:lnTo>
                  <a:lnTo>
                    <a:pt x="470560" y="370814"/>
                  </a:lnTo>
                  <a:lnTo>
                    <a:pt x="470440" y="368160"/>
                  </a:lnTo>
                  <a:lnTo>
                    <a:pt x="470357" y="367118"/>
                  </a:lnTo>
                  <a:lnTo>
                    <a:pt x="470249" y="365137"/>
                  </a:lnTo>
                  <a:lnTo>
                    <a:pt x="470145" y="364147"/>
                  </a:lnTo>
                  <a:lnTo>
                    <a:pt x="470039" y="362851"/>
                  </a:lnTo>
                  <a:close/>
                </a:path>
                <a:path w="471170" h="379095">
                  <a:moveTo>
                    <a:pt x="450176" y="240017"/>
                  </a:moveTo>
                  <a:lnTo>
                    <a:pt x="407669" y="254609"/>
                  </a:lnTo>
                  <a:lnTo>
                    <a:pt x="409244" y="259765"/>
                  </a:lnTo>
                  <a:lnTo>
                    <a:pt x="411137" y="266496"/>
                  </a:lnTo>
                  <a:lnTo>
                    <a:pt x="412940" y="273431"/>
                  </a:lnTo>
                  <a:lnTo>
                    <a:pt x="414210" y="278688"/>
                  </a:lnTo>
                  <a:lnTo>
                    <a:pt x="414604" y="280504"/>
                  </a:lnTo>
                  <a:lnTo>
                    <a:pt x="415010" y="282232"/>
                  </a:lnTo>
                  <a:lnTo>
                    <a:pt x="421848" y="322668"/>
                  </a:lnTo>
                  <a:lnTo>
                    <a:pt x="422389" y="327774"/>
                  </a:lnTo>
                  <a:lnTo>
                    <a:pt x="422617" y="329806"/>
                  </a:lnTo>
                  <a:lnTo>
                    <a:pt x="423202" y="335902"/>
                  </a:lnTo>
                  <a:lnTo>
                    <a:pt x="423519" y="340017"/>
                  </a:lnTo>
                  <a:lnTo>
                    <a:pt x="423595" y="340702"/>
                  </a:lnTo>
                  <a:lnTo>
                    <a:pt x="468172" y="336943"/>
                  </a:lnTo>
                  <a:lnTo>
                    <a:pt x="467944" y="333921"/>
                  </a:lnTo>
                  <a:lnTo>
                    <a:pt x="467065" y="324434"/>
                  </a:lnTo>
                  <a:lnTo>
                    <a:pt x="460730" y="281863"/>
                  </a:lnTo>
                  <a:lnTo>
                    <a:pt x="460298" y="279831"/>
                  </a:lnTo>
                  <a:lnTo>
                    <a:pt x="459905" y="277749"/>
                  </a:lnTo>
                  <a:lnTo>
                    <a:pt x="451472" y="244246"/>
                  </a:lnTo>
                  <a:lnTo>
                    <a:pt x="450176" y="240017"/>
                  </a:lnTo>
                  <a:close/>
                </a:path>
                <a:path w="471170" h="379095">
                  <a:moveTo>
                    <a:pt x="349872" y="206095"/>
                  </a:moveTo>
                  <a:lnTo>
                    <a:pt x="312331" y="231470"/>
                  </a:lnTo>
                  <a:lnTo>
                    <a:pt x="322237" y="249911"/>
                  </a:lnTo>
                  <a:lnTo>
                    <a:pt x="330128" y="269370"/>
                  </a:lnTo>
                  <a:lnTo>
                    <a:pt x="336235" y="289538"/>
                  </a:lnTo>
                  <a:lnTo>
                    <a:pt x="340791" y="310108"/>
                  </a:lnTo>
                  <a:lnTo>
                    <a:pt x="384657" y="301040"/>
                  </a:lnTo>
                  <a:lnTo>
                    <a:pt x="379079" y="276048"/>
                  </a:lnTo>
                  <a:lnTo>
                    <a:pt x="371598" y="251810"/>
                  </a:lnTo>
                  <a:lnTo>
                    <a:pt x="361951" y="228451"/>
                  </a:lnTo>
                  <a:lnTo>
                    <a:pt x="349872" y="206095"/>
                  </a:lnTo>
                  <a:close/>
                </a:path>
                <a:path w="471170" h="379095">
                  <a:moveTo>
                    <a:pt x="213880" y="192811"/>
                  </a:moveTo>
                  <a:lnTo>
                    <a:pt x="198831" y="236791"/>
                  </a:lnTo>
                  <a:lnTo>
                    <a:pt x="215792" y="244842"/>
                  </a:lnTo>
                  <a:lnTo>
                    <a:pt x="230044" y="255400"/>
                  </a:lnTo>
                  <a:lnTo>
                    <a:pt x="241843" y="268820"/>
                  </a:lnTo>
                  <a:lnTo>
                    <a:pt x="251447" y="285457"/>
                  </a:lnTo>
                  <a:lnTo>
                    <a:pt x="291579" y="264820"/>
                  </a:lnTo>
                  <a:lnTo>
                    <a:pt x="277435" y="240495"/>
                  </a:lnTo>
                  <a:lnTo>
                    <a:pt x="259816" y="220529"/>
                  </a:lnTo>
                  <a:lnTo>
                    <a:pt x="238654" y="204705"/>
                  </a:lnTo>
                  <a:lnTo>
                    <a:pt x="213880" y="192811"/>
                  </a:lnTo>
                  <a:close/>
                </a:path>
                <a:path w="471170" h="379095">
                  <a:moveTo>
                    <a:pt x="0" y="18135"/>
                  </a:moveTo>
                  <a:lnTo>
                    <a:pt x="0" y="105473"/>
                  </a:lnTo>
                  <a:lnTo>
                    <a:pt x="97485" y="126314"/>
                  </a:lnTo>
                  <a:lnTo>
                    <a:pt x="158000" y="237159"/>
                  </a:lnTo>
                  <a:lnTo>
                    <a:pt x="203247" y="60134"/>
                  </a:lnTo>
                  <a:lnTo>
                    <a:pt x="118071" y="60134"/>
                  </a:lnTo>
                  <a:lnTo>
                    <a:pt x="0" y="18135"/>
                  </a:lnTo>
                  <a:close/>
                </a:path>
                <a:path w="471170" h="379095">
                  <a:moveTo>
                    <a:pt x="378498" y="111099"/>
                  </a:moveTo>
                  <a:lnTo>
                    <a:pt x="345884" y="143040"/>
                  </a:lnTo>
                  <a:lnTo>
                    <a:pt x="359440" y="159557"/>
                  </a:lnTo>
                  <a:lnTo>
                    <a:pt x="371598" y="176791"/>
                  </a:lnTo>
                  <a:lnTo>
                    <a:pt x="382485" y="194934"/>
                  </a:lnTo>
                  <a:lnTo>
                    <a:pt x="392226" y="214172"/>
                  </a:lnTo>
                  <a:lnTo>
                    <a:pt x="432473" y="193751"/>
                  </a:lnTo>
                  <a:lnTo>
                    <a:pt x="421219" y="171551"/>
                  </a:lnTo>
                  <a:lnTo>
                    <a:pt x="408462" y="150296"/>
                  </a:lnTo>
                  <a:lnTo>
                    <a:pt x="394216" y="130105"/>
                  </a:lnTo>
                  <a:lnTo>
                    <a:pt x="378498" y="111099"/>
                  </a:lnTo>
                  <a:close/>
                </a:path>
                <a:path w="471170" h="379095">
                  <a:moveTo>
                    <a:pt x="235470" y="109639"/>
                  </a:moveTo>
                  <a:lnTo>
                    <a:pt x="222313" y="155498"/>
                  </a:lnTo>
                  <a:lnTo>
                    <a:pt x="239669" y="164769"/>
                  </a:lnTo>
                  <a:lnTo>
                    <a:pt x="256463" y="175048"/>
                  </a:lnTo>
                  <a:lnTo>
                    <a:pt x="272419" y="186640"/>
                  </a:lnTo>
                  <a:lnTo>
                    <a:pt x="287261" y="199847"/>
                  </a:lnTo>
                  <a:lnTo>
                    <a:pt x="318046" y="165912"/>
                  </a:lnTo>
                  <a:lnTo>
                    <a:pt x="299307" y="149288"/>
                  </a:lnTo>
                  <a:lnTo>
                    <a:pt x="278882" y="134437"/>
                  </a:lnTo>
                  <a:lnTo>
                    <a:pt x="257395" y="121255"/>
                  </a:lnTo>
                  <a:lnTo>
                    <a:pt x="235470" y="109639"/>
                  </a:lnTo>
                  <a:close/>
                </a:path>
                <a:path w="471170" h="379095">
                  <a:moveTo>
                    <a:pt x="259105" y="28143"/>
                  </a:moveTo>
                  <a:lnTo>
                    <a:pt x="243954" y="72072"/>
                  </a:lnTo>
                  <a:lnTo>
                    <a:pt x="262897" y="80182"/>
                  </a:lnTo>
                  <a:lnTo>
                    <a:pt x="281312" y="89947"/>
                  </a:lnTo>
                  <a:lnTo>
                    <a:pt x="298930" y="101208"/>
                  </a:lnTo>
                  <a:lnTo>
                    <a:pt x="315480" y="113804"/>
                  </a:lnTo>
                  <a:lnTo>
                    <a:pt x="343128" y="77127"/>
                  </a:lnTo>
                  <a:lnTo>
                    <a:pt x="323700" y="62327"/>
                  </a:lnTo>
                  <a:lnTo>
                    <a:pt x="302998" y="49096"/>
                  </a:lnTo>
                  <a:lnTo>
                    <a:pt x="281354" y="37634"/>
                  </a:lnTo>
                  <a:lnTo>
                    <a:pt x="259105" y="28143"/>
                  </a:lnTo>
                  <a:close/>
                </a:path>
                <a:path w="471170" h="379095">
                  <a:moveTo>
                    <a:pt x="218617" y="0"/>
                  </a:moveTo>
                  <a:lnTo>
                    <a:pt x="118071" y="60134"/>
                  </a:lnTo>
                  <a:lnTo>
                    <a:pt x="203247" y="60134"/>
                  </a:lnTo>
                  <a:lnTo>
                    <a:pt x="218617" y="0"/>
                  </a:lnTo>
                  <a:close/>
                </a:path>
              </a:pathLst>
            </a:custGeom>
            <a:solidFill>
              <a:srgbClr val="4774AB"/>
            </a:solidFill>
          </p:spPr>
          <p:txBody>
            <a:bodyPr wrap="square" lIns="0" tIns="0" rIns="0" bIns="0" rtlCol="0"/>
            <a:lstStyle/>
            <a:p>
              <a:endParaRPr/>
            </a:p>
          </p:txBody>
        </p:sp>
        <p:pic>
          <p:nvPicPr>
            <p:cNvPr id="91" name="object 22">
              <a:extLst>
                <a:ext uri="{FF2B5EF4-FFF2-40B4-BE49-F238E27FC236}">
                  <a16:creationId xmlns:a16="http://schemas.microsoft.com/office/drawing/2014/main" id="{E6D67480-8F30-4E8C-B826-BCF7198D2364}"/>
                </a:ext>
              </a:extLst>
            </p:cNvPr>
            <p:cNvPicPr/>
            <p:nvPr/>
          </p:nvPicPr>
          <p:blipFill>
            <a:blip r:embed="rId8" cstate="print"/>
            <a:stretch>
              <a:fillRect/>
            </a:stretch>
          </p:blipFill>
          <p:spPr>
            <a:xfrm>
              <a:off x="5402709" y="4183436"/>
              <a:ext cx="99453" cy="103847"/>
            </a:xfrm>
            <a:prstGeom prst="rect">
              <a:avLst/>
            </a:prstGeom>
          </p:spPr>
        </p:pic>
        <p:sp>
          <p:nvSpPr>
            <p:cNvPr id="92" name="object 23">
              <a:extLst>
                <a:ext uri="{FF2B5EF4-FFF2-40B4-BE49-F238E27FC236}">
                  <a16:creationId xmlns:a16="http://schemas.microsoft.com/office/drawing/2014/main" id="{14CC43A7-84D2-41F2-A34D-D2AB9E72B94D}"/>
                </a:ext>
              </a:extLst>
            </p:cNvPr>
            <p:cNvSpPr/>
            <p:nvPr/>
          </p:nvSpPr>
          <p:spPr>
            <a:xfrm>
              <a:off x="5213788" y="4004839"/>
              <a:ext cx="477520" cy="461009"/>
            </a:xfrm>
            <a:custGeom>
              <a:avLst/>
              <a:gdLst/>
              <a:ahLst/>
              <a:cxnLst/>
              <a:rect l="l" t="t" r="r" b="b"/>
              <a:pathLst>
                <a:path w="477520" h="461010">
                  <a:moveTo>
                    <a:pt x="252094" y="366350"/>
                  </a:moveTo>
                  <a:lnTo>
                    <a:pt x="219938" y="388131"/>
                  </a:lnTo>
                  <a:lnTo>
                    <a:pt x="225317" y="395157"/>
                  </a:lnTo>
                  <a:lnTo>
                    <a:pt x="230695" y="401859"/>
                  </a:lnTo>
                  <a:lnTo>
                    <a:pt x="267376" y="438718"/>
                  </a:lnTo>
                  <a:lnTo>
                    <a:pt x="316573" y="460662"/>
                  </a:lnTo>
                  <a:lnTo>
                    <a:pt x="338251" y="456431"/>
                  </a:lnTo>
                  <a:lnTo>
                    <a:pt x="355406" y="442013"/>
                  </a:lnTo>
                  <a:lnTo>
                    <a:pt x="365658" y="420660"/>
                  </a:lnTo>
                  <a:lnTo>
                    <a:pt x="312739" y="420660"/>
                  </a:lnTo>
                  <a:lnTo>
                    <a:pt x="300381" y="414877"/>
                  </a:lnTo>
                  <a:lnTo>
                    <a:pt x="269100" y="386785"/>
                  </a:lnTo>
                  <a:lnTo>
                    <a:pt x="256371" y="371809"/>
                  </a:lnTo>
                  <a:lnTo>
                    <a:pt x="252094" y="366350"/>
                  </a:lnTo>
                  <a:close/>
                </a:path>
                <a:path w="477520" h="461010">
                  <a:moveTo>
                    <a:pt x="228753" y="39992"/>
                  </a:moveTo>
                  <a:lnTo>
                    <a:pt x="164299" y="39992"/>
                  </a:lnTo>
                  <a:lnTo>
                    <a:pt x="176671" y="45802"/>
                  </a:lnTo>
                  <a:lnTo>
                    <a:pt x="191388" y="57289"/>
                  </a:lnTo>
                  <a:lnTo>
                    <a:pt x="220318" y="88466"/>
                  </a:lnTo>
                  <a:lnTo>
                    <a:pt x="232816" y="105022"/>
                  </a:lnTo>
                  <a:lnTo>
                    <a:pt x="224667" y="111696"/>
                  </a:lnTo>
                  <a:lnTo>
                    <a:pt x="216470" y="118649"/>
                  </a:lnTo>
                  <a:lnTo>
                    <a:pt x="208256" y="125873"/>
                  </a:lnTo>
                  <a:lnTo>
                    <a:pt x="200050" y="133369"/>
                  </a:lnTo>
                  <a:lnTo>
                    <a:pt x="165530" y="136504"/>
                  </a:lnTo>
                  <a:lnTo>
                    <a:pt x="103690" y="148065"/>
                  </a:lnTo>
                  <a:lnTo>
                    <a:pt x="45059" y="170551"/>
                  </a:lnTo>
                  <a:lnTo>
                    <a:pt x="5358" y="208018"/>
                  </a:lnTo>
                  <a:lnTo>
                    <a:pt x="0" y="230333"/>
                  </a:lnTo>
                  <a:lnTo>
                    <a:pt x="4960" y="251804"/>
                  </a:lnTo>
                  <a:lnTo>
                    <a:pt x="19205" y="271215"/>
                  </a:lnTo>
                  <a:lnTo>
                    <a:pt x="41780" y="288215"/>
                  </a:lnTo>
                  <a:lnTo>
                    <a:pt x="71729" y="302457"/>
                  </a:lnTo>
                  <a:lnTo>
                    <a:pt x="60200" y="334644"/>
                  </a:lnTo>
                  <a:lnTo>
                    <a:pt x="55748" y="363317"/>
                  </a:lnTo>
                  <a:lnTo>
                    <a:pt x="58822" y="387533"/>
                  </a:lnTo>
                  <a:lnTo>
                    <a:pt x="69875" y="406355"/>
                  </a:lnTo>
                  <a:lnTo>
                    <a:pt x="88756" y="418160"/>
                  </a:lnTo>
                  <a:lnTo>
                    <a:pt x="113195" y="420989"/>
                  </a:lnTo>
                  <a:lnTo>
                    <a:pt x="142177" y="415346"/>
                  </a:lnTo>
                  <a:lnTo>
                    <a:pt x="174688" y="401732"/>
                  </a:lnTo>
                  <a:lnTo>
                    <a:pt x="195665" y="389948"/>
                  </a:lnTo>
                  <a:lnTo>
                    <a:pt x="207828" y="381986"/>
                  </a:lnTo>
                  <a:lnTo>
                    <a:pt x="105681" y="381986"/>
                  </a:lnTo>
                  <a:lnTo>
                    <a:pt x="96926" y="378072"/>
                  </a:lnTo>
                  <a:lnTo>
                    <a:pt x="93201" y="368935"/>
                  </a:lnTo>
                  <a:lnTo>
                    <a:pt x="94103" y="354819"/>
                  </a:lnTo>
                  <a:lnTo>
                    <a:pt x="99315" y="336435"/>
                  </a:lnTo>
                  <a:lnTo>
                    <a:pt x="108775" y="313912"/>
                  </a:lnTo>
                  <a:lnTo>
                    <a:pt x="368119" y="313912"/>
                  </a:lnTo>
                  <a:lnTo>
                    <a:pt x="374015" y="312425"/>
                  </a:lnTo>
                  <a:lnTo>
                    <a:pt x="431983" y="290116"/>
                  </a:lnTo>
                  <a:lnTo>
                    <a:pt x="434205" y="288525"/>
                  </a:lnTo>
                  <a:lnTo>
                    <a:pt x="238480" y="288525"/>
                  </a:lnTo>
                  <a:lnTo>
                    <a:pt x="208825" y="287797"/>
                  </a:lnTo>
                  <a:lnTo>
                    <a:pt x="180489" y="285683"/>
                  </a:lnTo>
                  <a:lnTo>
                    <a:pt x="153748" y="282288"/>
                  </a:lnTo>
                  <a:lnTo>
                    <a:pt x="128879" y="277717"/>
                  </a:lnTo>
                  <a:lnTo>
                    <a:pt x="136088" y="266960"/>
                  </a:lnTo>
                  <a:lnTo>
                    <a:pt x="90182" y="266960"/>
                  </a:lnTo>
                  <a:lnTo>
                    <a:pt x="52076" y="248843"/>
                  </a:lnTo>
                  <a:lnTo>
                    <a:pt x="38328" y="230333"/>
                  </a:lnTo>
                  <a:lnTo>
                    <a:pt x="41883" y="221126"/>
                  </a:lnTo>
                  <a:lnTo>
                    <a:pt x="89560" y="193922"/>
                  </a:lnTo>
                  <a:lnTo>
                    <a:pt x="137796" y="181131"/>
                  </a:lnTo>
                  <a:lnTo>
                    <a:pt x="156184" y="177997"/>
                  </a:lnTo>
                  <a:lnTo>
                    <a:pt x="209945" y="177997"/>
                  </a:lnTo>
                  <a:lnTo>
                    <a:pt x="215607" y="172574"/>
                  </a:lnTo>
                  <a:lnTo>
                    <a:pt x="223126" y="172307"/>
                  </a:lnTo>
                  <a:lnTo>
                    <a:pt x="230758" y="172142"/>
                  </a:lnTo>
                  <a:lnTo>
                    <a:pt x="434205" y="172142"/>
                  </a:lnTo>
                  <a:lnTo>
                    <a:pt x="431983" y="170551"/>
                  </a:lnTo>
                  <a:lnTo>
                    <a:pt x="377339" y="149132"/>
                  </a:lnTo>
                  <a:lnTo>
                    <a:pt x="325679" y="138415"/>
                  </a:lnTo>
                  <a:lnTo>
                    <a:pt x="297027" y="134918"/>
                  </a:lnTo>
                  <a:lnTo>
                    <a:pt x="293217" y="127984"/>
                  </a:lnTo>
                  <a:lnTo>
                    <a:pt x="289407" y="121316"/>
                  </a:lnTo>
                  <a:lnTo>
                    <a:pt x="285483" y="114865"/>
                  </a:lnTo>
                  <a:lnTo>
                    <a:pt x="294154" y="109118"/>
                  </a:lnTo>
                  <a:lnTo>
                    <a:pt x="340159" y="85066"/>
                  </a:lnTo>
                  <a:lnTo>
                    <a:pt x="350273" y="81946"/>
                  </a:lnTo>
                  <a:lnTo>
                    <a:pt x="263944" y="81946"/>
                  </a:lnTo>
                  <a:lnTo>
                    <a:pt x="256853" y="72212"/>
                  </a:lnTo>
                  <a:lnTo>
                    <a:pt x="249751" y="63031"/>
                  </a:lnTo>
                  <a:lnTo>
                    <a:pt x="242539" y="54299"/>
                  </a:lnTo>
                  <a:lnTo>
                    <a:pt x="235597" y="46450"/>
                  </a:lnTo>
                  <a:lnTo>
                    <a:pt x="228753" y="39992"/>
                  </a:lnTo>
                  <a:close/>
                </a:path>
                <a:path w="477520" h="461010">
                  <a:moveTo>
                    <a:pt x="366130" y="322027"/>
                  </a:moveTo>
                  <a:lnTo>
                    <a:pt x="327228" y="322027"/>
                  </a:lnTo>
                  <a:lnTo>
                    <a:pt x="328949" y="330982"/>
                  </a:lnTo>
                  <a:lnTo>
                    <a:pt x="330405" y="339731"/>
                  </a:lnTo>
                  <a:lnTo>
                    <a:pt x="331578" y="348145"/>
                  </a:lnTo>
                  <a:lnTo>
                    <a:pt x="332485" y="356343"/>
                  </a:lnTo>
                  <a:lnTo>
                    <a:pt x="333620" y="377048"/>
                  </a:lnTo>
                  <a:lnTo>
                    <a:pt x="333683" y="382047"/>
                  </a:lnTo>
                  <a:lnTo>
                    <a:pt x="332574" y="399399"/>
                  </a:lnTo>
                  <a:lnTo>
                    <a:pt x="328742" y="412964"/>
                  </a:lnTo>
                  <a:lnTo>
                    <a:pt x="322224" y="420186"/>
                  </a:lnTo>
                  <a:lnTo>
                    <a:pt x="312739" y="420660"/>
                  </a:lnTo>
                  <a:lnTo>
                    <a:pt x="365658" y="420660"/>
                  </a:lnTo>
                  <a:lnTo>
                    <a:pt x="366425" y="419063"/>
                  </a:lnTo>
                  <a:lnTo>
                    <a:pt x="371422" y="388753"/>
                  </a:lnTo>
                  <a:lnTo>
                    <a:pt x="370509" y="352253"/>
                  </a:lnTo>
                  <a:lnTo>
                    <a:pt x="369487" y="343304"/>
                  </a:lnTo>
                  <a:lnTo>
                    <a:pt x="368188" y="334056"/>
                  </a:lnTo>
                  <a:lnTo>
                    <a:pt x="366609" y="324534"/>
                  </a:lnTo>
                  <a:lnTo>
                    <a:pt x="366130" y="322027"/>
                  </a:lnTo>
                  <a:close/>
                </a:path>
                <a:path w="477520" h="461010">
                  <a:moveTo>
                    <a:pt x="202107" y="338385"/>
                  </a:moveTo>
                  <a:lnTo>
                    <a:pt x="168473" y="360288"/>
                  </a:lnTo>
                  <a:lnTo>
                    <a:pt x="119210" y="381047"/>
                  </a:lnTo>
                  <a:lnTo>
                    <a:pt x="105681" y="381986"/>
                  </a:lnTo>
                  <a:lnTo>
                    <a:pt x="207828" y="381986"/>
                  </a:lnTo>
                  <a:lnTo>
                    <a:pt x="217601" y="375589"/>
                  </a:lnTo>
                  <a:lnTo>
                    <a:pt x="240214" y="358802"/>
                  </a:lnTo>
                  <a:lnTo>
                    <a:pt x="263220" y="339731"/>
                  </a:lnTo>
                  <a:lnTo>
                    <a:pt x="202107" y="338385"/>
                  </a:lnTo>
                  <a:close/>
                </a:path>
                <a:path w="477520" h="461010">
                  <a:moveTo>
                    <a:pt x="368119" y="313912"/>
                  </a:moveTo>
                  <a:lnTo>
                    <a:pt x="108775" y="313912"/>
                  </a:lnTo>
                  <a:lnTo>
                    <a:pt x="137909" y="320069"/>
                  </a:lnTo>
                  <a:lnTo>
                    <a:pt x="169518" y="324650"/>
                  </a:lnTo>
                  <a:lnTo>
                    <a:pt x="203181" y="327507"/>
                  </a:lnTo>
                  <a:lnTo>
                    <a:pt x="238480" y="328492"/>
                  </a:lnTo>
                  <a:lnTo>
                    <a:pt x="261773" y="328071"/>
                  </a:lnTo>
                  <a:lnTo>
                    <a:pt x="284406" y="326831"/>
                  </a:lnTo>
                  <a:lnTo>
                    <a:pt x="306264" y="324805"/>
                  </a:lnTo>
                  <a:lnTo>
                    <a:pt x="327228" y="322027"/>
                  </a:lnTo>
                  <a:lnTo>
                    <a:pt x="366130" y="322027"/>
                  </a:lnTo>
                  <a:lnTo>
                    <a:pt x="364743" y="314763"/>
                  </a:lnTo>
                  <a:lnTo>
                    <a:pt x="368119" y="313912"/>
                  </a:lnTo>
                  <a:close/>
                </a:path>
                <a:path w="477520" h="461010">
                  <a:moveTo>
                    <a:pt x="434205" y="172142"/>
                  </a:moveTo>
                  <a:lnTo>
                    <a:pt x="238480" y="172142"/>
                  </a:lnTo>
                  <a:lnTo>
                    <a:pt x="247439" y="172210"/>
                  </a:lnTo>
                  <a:lnTo>
                    <a:pt x="256290" y="172407"/>
                  </a:lnTo>
                  <a:lnTo>
                    <a:pt x="285408" y="197588"/>
                  </a:lnTo>
                  <a:lnTo>
                    <a:pt x="305065" y="245332"/>
                  </a:lnTo>
                  <a:lnTo>
                    <a:pt x="317538" y="283153"/>
                  </a:lnTo>
                  <a:lnTo>
                    <a:pt x="298868" y="285465"/>
                  </a:lnTo>
                  <a:lnTo>
                    <a:pt x="279404" y="287148"/>
                  </a:lnTo>
                  <a:lnTo>
                    <a:pt x="259243" y="288176"/>
                  </a:lnTo>
                  <a:lnTo>
                    <a:pt x="238480" y="288525"/>
                  </a:lnTo>
                  <a:lnTo>
                    <a:pt x="434205" y="288525"/>
                  </a:lnTo>
                  <a:lnTo>
                    <a:pt x="451553" y="276104"/>
                  </a:lnTo>
                  <a:lnTo>
                    <a:pt x="355371" y="276104"/>
                  </a:lnTo>
                  <a:lnTo>
                    <a:pt x="349015" y="255060"/>
                  </a:lnTo>
                  <a:lnTo>
                    <a:pt x="333268" y="211523"/>
                  </a:lnTo>
                  <a:lnTo>
                    <a:pt x="318668" y="177679"/>
                  </a:lnTo>
                  <a:lnTo>
                    <a:pt x="441939" y="177679"/>
                  </a:lnTo>
                  <a:lnTo>
                    <a:pt x="434205" y="172142"/>
                  </a:lnTo>
                  <a:close/>
                </a:path>
                <a:path w="477520" h="461010">
                  <a:moveTo>
                    <a:pt x="441939" y="177679"/>
                  </a:moveTo>
                  <a:lnTo>
                    <a:pt x="318668" y="177679"/>
                  </a:lnTo>
                  <a:lnTo>
                    <a:pt x="337699" y="180835"/>
                  </a:lnTo>
                  <a:lnTo>
                    <a:pt x="355592" y="184629"/>
                  </a:lnTo>
                  <a:lnTo>
                    <a:pt x="408871" y="202673"/>
                  </a:lnTo>
                  <a:lnTo>
                    <a:pt x="438746" y="230333"/>
                  </a:lnTo>
                  <a:lnTo>
                    <a:pt x="435192" y="239541"/>
                  </a:lnTo>
                  <a:lnTo>
                    <a:pt x="387515" y="266744"/>
                  </a:lnTo>
                  <a:lnTo>
                    <a:pt x="355371" y="276104"/>
                  </a:lnTo>
                  <a:lnTo>
                    <a:pt x="451553" y="276104"/>
                  </a:lnTo>
                  <a:lnTo>
                    <a:pt x="456303" y="272704"/>
                  </a:lnTo>
                  <a:lnTo>
                    <a:pt x="471676" y="252648"/>
                  </a:lnTo>
                  <a:lnTo>
                    <a:pt x="477037" y="230333"/>
                  </a:lnTo>
                  <a:lnTo>
                    <a:pt x="471676" y="208018"/>
                  </a:lnTo>
                  <a:lnTo>
                    <a:pt x="456303" y="187963"/>
                  </a:lnTo>
                  <a:lnTo>
                    <a:pt x="441939" y="177679"/>
                  </a:lnTo>
                  <a:close/>
                </a:path>
                <a:path w="477520" h="461010">
                  <a:moveTo>
                    <a:pt x="209945" y="177997"/>
                  </a:moveTo>
                  <a:lnTo>
                    <a:pt x="156184" y="177997"/>
                  </a:lnTo>
                  <a:lnTo>
                    <a:pt x="136927" y="200570"/>
                  </a:lnTo>
                  <a:lnTo>
                    <a:pt x="119430" y="223088"/>
                  </a:lnTo>
                  <a:lnTo>
                    <a:pt x="103790" y="245332"/>
                  </a:lnTo>
                  <a:lnTo>
                    <a:pt x="90182" y="266960"/>
                  </a:lnTo>
                  <a:lnTo>
                    <a:pt x="136088" y="266960"/>
                  </a:lnTo>
                  <a:lnTo>
                    <a:pt x="143340" y="256138"/>
                  </a:lnTo>
                  <a:lnTo>
                    <a:pt x="159954" y="234019"/>
                  </a:lnTo>
                  <a:lnTo>
                    <a:pt x="178665" y="211523"/>
                  </a:lnTo>
                  <a:lnTo>
                    <a:pt x="199059" y="189198"/>
                  </a:lnTo>
                  <a:lnTo>
                    <a:pt x="204571" y="183483"/>
                  </a:lnTo>
                  <a:lnTo>
                    <a:pt x="209945" y="177997"/>
                  </a:lnTo>
                  <a:close/>
                </a:path>
                <a:path w="477520" h="461010">
                  <a:moveTo>
                    <a:pt x="418863" y="78687"/>
                  </a:moveTo>
                  <a:lnTo>
                    <a:pt x="371320" y="78687"/>
                  </a:lnTo>
                  <a:lnTo>
                    <a:pt x="380098" y="82594"/>
                  </a:lnTo>
                  <a:lnTo>
                    <a:pt x="383672" y="90647"/>
                  </a:lnTo>
                  <a:lnTo>
                    <a:pt x="383422" y="102838"/>
                  </a:lnTo>
                  <a:lnTo>
                    <a:pt x="379576" y="118649"/>
                  </a:lnTo>
                  <a:lnTo>
                    <a:pt x="372363" y="137560"/>
                  </a:lnTo>
                  <a:lnTo>
                    <a:pt x="409219" y="148850"/>
                  </a:lnTo>
                  <a:lnTo>
                    <a:pt x="418367" y="119666"/>
                  </a:lnTo>
                  <a:lnTo>
                    <a:pt x="421312" y="93673"/>
                  </a:lnTo>
                  <a:lnTo>
                    <a:pt x="418863" y="78687"/>
                  </a:lnTo>
                  <a:close/>
                </a:path>
                <a:path w="477520" h="461010">
                  <a:moveTo>
                    <a:pt x="160472" y="0"/>
                  </a:moveTo>
                  <a:lnTo>
                    <a:pt x="138823" y="4235"/>
                  </a:lnTo>
                  <a:lnTo>
                    <a:pt x="121624" y="18618"/>
                  </a:lnTo>
                  <a:lnTo>
                    <a:pt x="110597" y="41556"/>
                  </a:lnTo>
                  <a:lnTo>
                    <a:pt x="105659" y="71631"/>
                  </a:lnTo>
                  <a:lnTo>
                    <a:pt x="105671" y="73882"/>
                  </a:lnTo>
                  <a:lnTo>
                    <a:pt x="106565" y="108413"/>
                  </a:lnTo>
                  <a:lnTo>
                    <a:pt x="106972" y="113036"/>
                  </a:lnTo>
                  <a:lnTo>
                    <a:pt x="108267" y="122663"/>
                  </a:lnTo>
                  <a:lnTo>
                    <a:pt x="146342" y="119170"/>
                  </a:lnTo>
                  <a:lnTo>
                    <a:pt x="145618" y="114116"/>
                  </a:lnTo>
                  <a:lnTo>
                    <a:pt x="145008" y="109163"/>
                  </a:lnTo>
                  <a:lnTo>
                    <a:pt x="144606" y="105022"/>
                  </a:lnTo>
                  <a:lnTo>
                    <a:pt x="144511" y="103827"/>
                  </a:lnTo>
                  <a:lnTo>
                    <a:pt x="143328" y="82594"/>
                  </a:lnTo>
                  <a:lnTo>
                    <a:pt x="143315" y="78687"/>
                  </a:lnTo>
                  <a:lnTo>
                    <a:pt x="144430" y="61261"/>
                  </a:lnTo>
                  <a:lnTo>
                    <a:pt x="148274" y="47681"/>
                  </a:lnTo>
                  <a:lnTo>
                    <a:pt x="154800" y="40430"/>
                  </a:lnTo>
                  <a:lnTo>
                    <a:pt x="164299" y="39992"/>
                  </a:lnTo>
                  <a:lnTo>
                    <a:pt x="228753" y="39992"/>
                  </a:lnTo>
                  <a:lnTo>
                    <a:pt x="209627" y="21946"/>
                  </a:lnTo>
                  <a:lnTo>
                    <a:pt x="184329" y="6183"/>
                  </a:lnTo>
                  <a:lnTo>
                    <a:pt x="160472" y="0"/>
                  </a:lnTo>
                  <a:close/>
                </a:path>
                <a:path w="477520" h="461010">
                  <a:moveTo>
                    <a:pt x="363862" y="39676"/>
                  </a:moveTo>
                  <a:lnTo>
                    <a:pt x="302386" y="58934"/>
                  </a:lnTo>
                  <a:lnTo>
                    <a:pt x="263944" y="81946"/>
                  </a:lnTo>
                  <a:lnTo>
                    <a:pt x="350273" y="81946"/>
                  </a:lnTo>
                  <a:lnTo>
                    <a:pt x="357789" y="79629"/>
                  </a:lnTo>
                  <a:lnTo>
                    <a:pt x="371320" y="78687"/>
                  </a:lnTo>
                  <a:lnTo>
                    <a:pt x="418863" y="78687"/>
                  </a:lnTo>
                  <a:lnTo>
                    <a:pt x="417709" y="71631"/>
                  </a:lnTo>
                  <a:lnTo>
                    <a:pt x="407212" y="54299"/>
                  </a:lnTo>
                  <a:lnTo>
                    <a:pt x="388303" y="42502"/>
                  </a:lnTo>
                  <a:lnTo>
                    <a:pt x="363862" y="39676"/>
                  </a:lnTo>
                  <a:close/>
                </a:path>
              </a:pathLst>
            </a:custGeom>
            <a:solidFill>
              <a:srgbClr val="4774AB"/>
            </a:solidFill>
          </p:spPr>
          <p:txBody>
            <a:bodyPr wrap="square" lIns="0" tIns="0" rIns="0" bIns="0" rtlCol="0"/>
            <a:lstStyle/>
            <a:p>
              <a:endParaRPr/>
            </a:p>
          </p:txBody>
        </p:sp>
        <p:sp>
          <p:nvSpPr>
            <p:cNvPr id="93" name="object 25">
              <a:extLst>
                <a:ext uri="{FF2B5EF4-FFF2-40B4-BE49-F238E27FC236}">
                  <a16:creationId xmlns:a16="http://schemas.microsoft.com/office/drawing/2014/main" id="{4589D32F-827E-46AC-B431-F734B81E3A2E}"/>
                </a:ext>
              </a:extLst>
            </p:cNvPr>
            <p:cNvSpPr/>
            <p:nvPr/>
          </p:nvSpPr>
          <p:spPr>
            <a:xfrm>
              <a:off x="764865" y="6249289"/>
              <a:ext cx="6181090" cy="0"/>
            </a:xfrm>
            <a:custGeom>
              <a:avLst/>
              <a:gdLst/>
              <a:ahLst/>
              <a:cxnLst/>
              <a:rect l="l" t="t" r="r" b="b"/>
              <a:pathLst>
                <a:path w="6181090">
                  <a:moveTo>
                    <a:pt x="0" y="0"/>
                  </a:moveTo>
                  <a:lnTo>
                    <a:pt x="0" y="0"/>
                  </a:lnTo>
                </a:path>
                <a:path w="6181090">
                  <a:moveTo>
                    <a:pt x="6181013" y="0"/>
                  </a:moveTo>
                  <a:lnTo>
                    <a:pt x="6181013" y="0"/>
                  </a:lnTo>
                </a:path>
              </a:pathLst>
            </a:custGeom>
            <a:ln w="25400">
              <a:solidFill>
                <a:srgbClr val="FFFFFF"/>
              </a:solidFill>
            </a:ln>
          </p:spPr>
          <p:txBody>
            <a:bodyPr wrap="square" lIns="0" tIns="0" rIns="0" bIns="0" rtlCol="0"/>
            <a:lstStyle/>
            <a:p>
              <a:endParaRPr/>
            </a:p>
          </p:txBody>
        </p:sp>
        <p:sp>
          <p:nvSpPr>
            <p:cNvPr id="95" name="object 27">
              <a:extLst>
                <a:ext uri="{FF2B5EF4-FFF2-40B4-BE49-F238E27FC236}">
                  <a16:creationId xmlns:a16="http://schemas.microsoft.com/office/drawing/2014/main" id="{DF23C9DD-C194-451A-9E6C-5B212829DD91}"/>
                </a:ext>
              </a:extLst>
            </p:cNvPr>
            <p:cNvSpPr/>
            <p:nvPr/>
          </p:nvSpPr>
          <p:spPr>
            <a:xfrm>
              <a:off x="838019" y="2867818"/>
              <a:ext cx="2834640" cy="0"/>
            </a:xfrm>
            <a:custGeom>
              <a:avLst/>
              <a:gdLst/>
              <a:ahLst/>
              <a:cxnLst/>
              <a:rect l="l" t="t" r="r" b="b"/>
              <a:pathLst>
                <a:path w="2834640">
                  <a:moveTo>
                    <a:pt x="0" y="0"/>
                  </a:moveTo>
                  <a:lnTo>
                    <a:pt x="0" y="0"/>
                  </a:lnTo>
                </a:path>
                <a:path w="2834640">
                  <a:moveTo>
                    <a:pt x="2834309" y="0"/>
                  </a:moveTo>
                  <a:lnTo>
                    <a:pt x="2834309" y="0"/>
                  </a:lnTo>
                </a:path>
              </a:pathLst>
            </a:custGeom>
            <a:ln w="25400">
              <a:solidFill>
                <a:srgbClr val="FFFFFF"/>
              </a:solidFill>
            </a:ln>
          </p:spPr>
          <p:txBody>
            <a:bodyPr wrap="square" lIns="0" tIns="0" rIns="0" bIns="0" rtlCol="0"/>
            <a:lstStyle/>
            <a:p>
              <a:endParaRPr/>
            </a:p>
          </p:txBody>
        </p:sp>
      </p:grpSp>
      <p:sp>
        <p:nvSpPr>
          <p:cNvPr id="5" name="Text Placeholder 4">
            <a:extLst>
              <a:ext uri="{FF2B5EF4-FFF2-40B4-BE49-F238E27FC236}">
                <a16:creationId xmlns:a16="http://schemas.microsoft.com/office/drawing/2014/main" id="{39F4ADD8-288F-464E-9AAE-5B14D6ED2ADE}"/>
              </a:ext>
            </a:extLst>
          </p:cNvPr>
          <p:cNvSpPr>
            <a:spLocks noGrp="1"/>
          </p:cNvSpPr>
          <p:nvPr>
            <p:ph type="body" sz="quarter" idx="13"/>
          </p:nvPr>
        </p:nvSpPr>
        <p:spPr/>
        <p:txBody>
          <a:bodyPr/>
          <a:lstStyle/>
          <a:p>
            <a:r>
              <a:rPr lang="en-US" dirty="0"/>
              <a:t>Committed To 2030 Goals</a:t>
            </a:r>
          </a:p>
        </p:txBody>
      </p:sp>
      <p:sp>
        <p:nvSpPr>
          <p:cNvPr id="2" name="Title 1"/>
          <p:cNvSpPr>
            <a:spLocks noGrp="1"/>
          </p:cNvSpPr>
          <p:nvPr>
            <p:ph type="title"/>
          </p:nvPr>
        </p:nvSpPr>
        <p:spPr>
          <a:xfrm>
            <a:off x="609600" y="125742"/>
            <a:ext cx="10972800" cy="590239"/>
          </a:xfrm>
        </p:spPr>
        <p:txBody>
          <a:bodyPr/>
          <a:lstStyle/>
          <a:p>
            <a:r>
              <a:rPr lang="en-US" dirty="0"/>
              <a:t>Our 2030 ESG Goals</a:t>
            </a:r>
          </a:p>
        </p:txBody>
      </p:sp>
      <p:sp>
        <p:nvSpPr>
          <p:cNvPr id="7" name="Slide Number Placeholder 6"/>
          <p:cNvSpPr>
            <a:spLocks noGrp="1"/>
          </p:cNvSpPr>
          <p:nvPr>
            <p:ph type="sldNum" sz="quarter" idx="4"/>
          </p:nvPr>
        </p:nvSpPr>
        <p:spPr/>
        <p:txBody>
          <a:bodyPr/>
          <a:lstStyle/>
          <a:p>
            <a:pPr>
              <a:defRPr/>
            </a:pPr>
            <a:fld id="{ACCE85CE-18C5-4F90-975B-C47AD42FB3A3}" type="slidenum">
              <a:rPr lang="en-US" smtClean="0"/>
              <a:pPr>
                <a:defRPr/>
              </a:pPr>
              <a:t>20</a:t>
            </a:fld>
            <a:endParaRPr lang="en-US" dirty="0"/>
          </a:p>
        </p:txBody>
      </p:sp>
      <p:sp>
        <p:nvSpPr>
          <p:cNvPr id="75" name="object 6">
            <a:extLst>
              <a:ext uri="{FF2B5EF4-FFF2-40B4-BE49-F238E27FC236}">
                <a16:creationId xmlns:a16="http://schemas.microsoft.com/office/drawing/2014/main" id="{3DB9FA84-BF0F-4493-AF4B-EE3173DEFFD0}"/>
              </a:ext>
            </a:extLst>
          </p:cNvPr>
          <p:cNvSpPr txBox="1"/>
          <p:nvPr/>
        </p:nvSpPr>
        <p:spPr>
          <a:xfrm>
            <a:off x="2029004" y="898122"/>
            <a:ext cx="2110105" cy="2249805"/>
          </a:xfrm>
          <a:prstGeom prst="rect">
            <a:avLst/>
          </a:prstGeom>
        </p:spPr>
        <p:txBody>
          <a:bodyPr vert="horz" wrap="square" lIns="0" tIns="43180" rIns="0" bIns="0" rtlCol="0">
            <a:spAutoFit/>
          </a:bodyPr>
          <a:lstStyle/>
          <a:p>
            <a:pPr marL="12700" marR="294640">
              <a:lnSpc>
                <a:spcPts val="2700"/>
              </a:lnSpc>
              <a:spcBef>
                <a:spcPts val="340"/>
              </a:spcBef>
            </a:pPr>
            <a:r>
              <a:rPr sz="2400" b="1" spc="-15" dirty="0">
                <a:solidFill>
                  <a:srgbClr val="4774AB"/>
                </a:solidFill>
                <a:latin typeface=" arial"/>
                <a:cs typeface="Lucida Sans"/>
              </a:rPr>
              <a:t>EMISSIONS </a:t>
            </a:r>
            <a:r>
              <a:rPr sz="2400" b="1" spc="-10" dirty="0">
                <a:solidFill>
                  <a:srgbClr val="4774AB"/>
                </a:solidFill>
                <a:latin typeface=" arial"/>
                <a:cs typeface="Lucida Sans"/>
              </a:rPr>
              <a:t> </a:t>
            </a:r>
            <a:r>
              <a:rPr sz="2400" b="1" spc="-80" dirty="0">
                <a:solidFill>
                  <a:srgbClr val="4774AB"/>
                </a:solidFill>
                <a:latin typeface=" arial"/>
                <a:cs typeface="Lucida Sans"/>
              </a:rPr>
              <a:t>R</a:t>
            </a:r>
            <a:r>
              <a:rPr sz="2400" b="1" spc="-85" dirty="0">
                <a:solidFill>
                  <a:srgbClr val="4774AB"/>
                </a:solidFill>
                <a:latin typeface=" arial"/>
                <a:cs typeface="Lucida Sans"/>
              </a:rPr>
              <a:t>E</a:t>
            </a:r>
            <a:r>
              <a:rPr sz="2400" b="1" spc="-55" dirty="0">
                <a:solidFill>
                  <a:srgbClr val="4774AB"/>
                </a:solidFill>
                <a:latin typeface=" arial"/>
                <a:cs typeface="Lucida Sans"/>
              </a:rPr>
              <a:t>D</a:t>
            </a:r>
            <a:r>
              <a:rPr sz="2400" b="1" spc="-45" dirty="0">
                <a:solidFill>
                  <a:srgbClr val="4774AB"/>
                </a:solidFill>
                <a:latin typeface=" arial"/>
                <a:cs typeface="Lucida Sans"/>
              </a:rPr>
              <a:t>U</a:t>
            </a:r>
            <a:r>
              <a:rPr sz="2400" b="1" spc="-75" dirty="0">
                <a:solidFill>
                  <a:srgbClr val="4774AB"/>
                </a:solidFill>
                <a:latin typeface=" arial"/>
                <a:cs typeface="Lucida Sans"/>
              </a:rPr>
              <a:t>C</a:t>
            </a:r>
            <a:r>
              <a:rPr sz="2400" b="1" spc="-260" dirty="0">
                <a:solidFill>
                  <a:srgbClr val="4774AB"/>
                </a:solidFill>
                <a:latin typeface=" arial"/>
                <a:cs typeface="Lucida Sans"/>
              </a:rPr>
              <a:t>T</a:t>
            </a:r>
            <a:r>
              <a:rPr sz="2400" b="1" spc="-35" dirty="0">
                <a:solidFill>
                  <a:srgbClr val="4774AB"/>
                </a:solidFill>
                <a:latin typeface=" arial"/>
                <a:cs typeface="Lucida Sans"/>
              </a:rPr>
              <a:t>I</a:t>
            </a:r>
            <a:r>
              <a:rPr sz="2400" b="1" spc="-65" dirty="0">
                <a:solidFill>
                  <a:srgbClr val="4774AB"/>
                </a:solidFill>
                <a:latin typeface=" arial"/>
                <a:cs typeface="Lucida Sans"/>
              </a:rPr>
              <a:t>O</a:t>
            </a:r>
            <a:r>
              <a:rPr sz="2400" b="1" spc="35" dirty="0">
                <a:solidFill>
                  <a:srgbClr val="4774AB"/>
                </a:solidFill>
                <a:latin typeface=" arial"/>
                <a:cs typeface="Lucida Sans"/>
              </a:rPr>
              <a:t>N</a:t>
            </a:r>
            <a:endParaRPr sz="2400" dirty="0">
              <a:solidFill>
                <a:srgbClr val="4774AB"/>
              </a:solidFill>
              <a:latin typeface=" arial"/>
              <a:cs typeface="Lucida Sans"/>
            </a:endParaRPr>
          </a:p>
          <a:p>
            <a:pPr marL="12700" marR="5080">
              <a:lnSpc>
                <a:spcPct val="125000"/>
              </a:lnSpc>
              <a:spcBef>
                <a:spcPts val="1800"/>
              </a:spcBef>
            </a:pPr>
            <a:r>
              <a:rPr sz="1200" spc="50" dirty="0">
                <a:latin typeface=" arial"/>
                <a:cs typeface="Lucida Sans"/>
              </a:rPr>
              <a:t>B</a:t>
            </a:r>
            <a:r>
              <a:rPr sz="1200" spc="-5" dirty="0">
                <a:latin typeface=" arial"/>
                <a:cs typeface="Lucida Sans"/>
              </a:rPr>
              <a:t>a</a:t>
            </a:r>
            <a:r>
              <a:rPr sz="1200" spc="-30" dirty="0">
                <a:latin typeface=" arial"/>
                <a:cs typeface="Lucida Sans"/>
              </a:rPr>
              <a:t>l</a:t>
            </a:r>
            <a:r>
              <a:rPr sz="1200" spc="-60" dirty="0">
                <a:latin typeface=" arial"/>
                <a:cs typeface="Lucida Sans"/>
              </a:rPr>
              <a:t>c</a:t>
            </a:r>
            <a:r>
              <a:rPr sz="1200" spc="-25" dirty="0">
                <a:latin typeface=" arial"/>
                <a:cs typeface="Lucida Sans"/>
              </a:rPr>
              <a:t>h</a:t>
            </a:r>
            <a:r>
              <a:rPr sz="1200" spc="-5" dirty="0">
                <a:latin typeface=" arial"/>
                <a:cs typeface="Lucida Sans"/>
              </a:rPr>
              <a:t>e</a:t>
            </a:r>
            <a:r>
              <a:rPr sz="1200" spc="-20" dirty="0">
                <a:latin typeface=" arial"/>
                <a:cs typeface="Lucida Sans"/>
              </a:rPr>
              <a:t>m</a:t>
            </a:r>
            <a:r>
              <a:rPr sz="1200" spc="-50" dirty="0">
                <a:latin typeface=" arial"/>
                <a:cs typeface="Lucida Sans"/>
              </a:rPr>
              <a:t> </a:t>
            </a:r>
            <a:r>
              <a:rPr sz="1200" spc="-45" dirty="0">
                <a:latin typeface=" arial"/>
                <a:cs typeface="Lucida Sans"/>
              </a:rPr>
              <a:t>c</a:t>
            </a:r>
            <a:r>
              <a:rPr sz="1200" spc="-30" dirty="0">
                <a:latin typeface=" arial"/>
                <a:cs typeface="Lucida Sans"/>
              </a:rPr>
              <a:t>o</a:t>
            </a:r>
            <a:r>
              <a:rPr sz="1200" spc="-15" dirty="0">
                <a:latin typeface=" arial"/>
                <a:cs typeface="Lucida Sans"/>
              </a:rPr>
              <a:t>m</a:t>
            </a:r>
            <a:r>
              <a:rPr sz="1200" spc="-20" dirty="0">
                <a:latin typeface=" arial"/>
                <a:cs typeface="Lucida Sans"/>
              </a:rPr>
              <a:t>m</a:t>
            </a:r>
            <a:r>
              <a:rPr sz="1200" spc="-50" dirty="0">
                <a:latin typeface=" arial"/>
                <a:cs typeface="Lucida Sans"/>
              </a:rPr>
              <a:t>i</a:t>
            </a:r>
            <a:r>
              <a:rPr sz="1200" spc="10" dirty="0">
                <a:latin typeface=" arial"/>
                <a:cs typeface="Lucida Sans"/>
              </a:rPr>
              <a:t>t</a:t>
            </a:r>
            <a:r>
              <a:rPr sz="1200" spc="-95" dirty="0">
                <a:latin typeface=" arial"/>
                <a:cs typeface="Lucida Sans"/>
              </a:rPr>
              <a:t>s</a:t>
            </a:r>
            <a:r>
              <a:rPr sz="1200" spc="-50" dirty="0">
                <a:latin typeface=" arial"/>
                <a:cs typeface="Lucida Sans"/>
              </a:rPr>
              <a:t> </a:t>
            </a:r>
            <a:r>
              <a:rPr sz="1200" spc="-15" dirty="0">
                <a:latin typeface=" arial"/>
                <a:cs typeface="Lucida Sans"/>
              </a:rPr>
              <a:t>t</a:t>
            </a:r>
            <a:r>
              <a:rPr sz="1200" spc="-35" dirty="0">
                <a:latin typeface=" arial"/>
                <a:cs typeface="Lucida Sans"/>
              </a:rPr>
              <a:t>o</a:t>
            </a:r>
            <a:r>
              <a:rPr sz="1200" spc="-50" dirty="0">
                <a:latin typeface=" arial"/>
                <a:cs typeface="Lucida Sans"/>
              </a:rPr>
              <a:t> </a:t>
            </a:r>
            <a:r>
              <a:rPr sz="1200" spc="-25" dirty="0">
                <a:latin typeface=" arial"/>
                <a:cs typeface="Lucida Sans"/>
              </a:rPr>
              <a:t>r</a:t>
            </a:r>
            <a:r>
              <a:rPr sz="1200" dirty="0">
                <a:latin typeface=" arial"/>
                <a:cs typeface="Lucida Sans"/>
              </a:rPr>
              <a:t>e</a:t>
            </a:r>
            <a:r>
              <a:rPr sz="1200" spc="-45" dirty="0">
                <a:latin typeface=" arial"/>
                <a:cs typeface="Lucida Sans"/>
              </a:rPr>
              <a:t>d</a:t>
            </a:r>
            <a:r>
              <a:rPr sz="1200" spc="-20" dirty="0">
                <a:latin typeface=" arial"/>
                <a:cs typeface="Lucida Sans"/>
              </a:rPr>
              <a:t>u</a:t>
            </a:r>
            <a:r>
              <a:rPr sz="1200" spc="-45" dirty="0">
                <a:latin typeface=" arial"/>
                <a:cs typeface="Lucida Sans"/>
              </a:rPr>
              <a:t>c</a:t>
            </a:r>
            <a:r>
              <a:rPr sz="1200" spc="-10" dirty="0">
                <a:latin typeface=" arial"/>
                <a:cs typeface="Lucida Sans"/>
              </a:rPr>
              <a:t>e</a:t>
            </a:r>
            <a:r>
              <a:rPr lang="en-US" sz="1200" spc="-10" dirty="0">
                <a:latin typeface=" arial"/>
                <a:cs typeface="Lucida Sans"/>
              </a:rPr>
              <a:t> </a:t>
            </a:r>
            <a:r>
              <a:rPr sz="1200" spc="-30" dirty="0">
                <a:latin typeface=" arial"/>
                <a:cs typeface="Lucida Sans"/>
              </a:rPr>
              <a:t>o</a:t>
            </a:r>
            <a:r>
              <a:rPr sz="1200" spc="-25" dirty="0">
                <a:latin typeface=" arial"/>
                <a:cs typeface="Lucida Sans"/>
              </a:rPr>
              <a:t>u</a:t>
            </a:r>
            <a:r>
              <a:rPr sz="1200" spc="-30" dirty="0">
                <a:latin typeface=" arial"/>
                <a:cs typeface="Lucida Sans"/>
              </a:rPr>
              <a:t>r</a:t>
            </a:r>
            <a:r>
              <a:rPr sz="1200" spc="-50" dirty="0">
                <a:latin typeface=" arial"/>
                <a:cs typeface="Lucida Sans"/>
              </a:rPr>
              <a:t> </a:t>
            </a:r>
            <a:r>
              <a:rPr sz="1200" spc="-15" dirty="0">
                <a:latin typeface=" arial"/>
                <a:cs typeface="Lucida Sans"/>
              </a:rPr>
              <a:t>G</a:t>
            </a:r>
            <a:r>
              <a:rPr sz="1200" spc="-35" dirty="0">
                <a:latin typeface=" arial"/>
                <a:cs typeface="Lucida Sans"/>
              </a:rPr>
              <a:t>H</a:t>
            </a:r>
            <a:r>
              <a:rPr sz="1200" spc="-25" dirty="0">
                <a:latin typeface=" arial"/>
                <a:cs typeface="Lucida Sans"/>
              </a:rPr>
              <a:t>G</a:t>
            </a:r>
            <a:r>
              <a:rPr sz="1200" spc="-50" dirty="0">
                <a:latin typeface=" arial"/>
                <a:cs typeface="Lucida Sans"/>
              </a:rPr>
              <a:t> </a:t>
            </a:r>
            <a:r>
              <a:rPr sz="1200" spc="-5" dirty="0">
                <a:latin typeface=" arial"/>
                <a:cs typeface="Lucida Sans"/>
              </a:rPr>
              <a:t>e</a:t>
            </a:r>
            <a:r>
              <a:rPr sz="1200" spc="-20" dirty="0">
                <a:latin typeface=" arial"/>
                <a:cs typeface="Lucida Sans"/>
              </a:rPr>
              <a:t>m</a:t>
            </a:r>
            <a:r>
              <a:rPr sz="1200" spc="-45" dirty="0">
                <a:latin typeface=" arial"/>
                <a:cs typeface="Lucida Sans"/>
              </a:rPr>
              <a:t>i</a:t>
            </a:r>
            <a:r>
              <a:rPr sz="1200" spc="-85" dirty="0">
                <a:latin typeface=" arial"/>
                <a:cs typeface="Lucida Sans"/>
              </a:rPr>
              <a:t>s</a:t>
            </a:r>
            <a:r>
              <a:rPr sz="1200" spc="-90" dirty="0">
                <a:latin typeface=" arial"/>
                <a:cs typeface="Lucida Sans"/>
              </a:rPr>
              <a:t>s</a:t>
            </a:r>
            <a:r>
              <a:rPr sz="1200" spc="-55" dirty="0">
                <a:latin typeface=" arial"/>
                <a:cs typeface="Lucida Sans"/>
              </a:rPr>
              <a:t>i</a:t>
            </a:r>
            <a:r>
              <a:rPr sz="1200" spc="-30" dirty="0">
                <a:latin typeface=" arial"/>
                <a:cs typeface="Lucida Sans"/>
              </a:rPr>
              <a:t>o</a:t>
            </a:r>
            <a:r>
              <a:rPr sz="1200" spc="-20" dirty="0">
                <a:latin typeface=" arial"/>
                <a:cs typeface="Lucida Sans"/>
              </a:rPr>
              <a:t>n</a:t>
            </a:r>
            <a:r>
              <a:rPr sz="1200" spc="-95" dirty="0">
                <a:latin typeface=" arial"/>
                <a:cs typeface="Lucida Sans"/>
              </a:rPr>
              <a:t>s</a:t>
            </a:r>
            <a:r>
              <a:rPr sz="1200" spc="-50" dirty="0">
                <a:latin typeface=" arial"/>
                <a:cs typeface="Lucida Sans"/>
              </a:rPr>
              <a:t> b</a:t>
            </a:r>
            <a:r>
              <a:rPr sz="1200" spc="-60" dirty="0">
                <a:latin typeface=" arial"/>
                <a:cs typeface="Lucida Sans"/>
              </a:rPr>
              <a:t>y</a:t>
            </a:r>
            <a:endParaRPr sz="1200" dirty="0">
              <a:latin typeface=" arial"/>
              <a:cs typeface="Lucida Sans"/>
            </a:endParaRPr>
          </a:p>
          <a:p>
            <a:pPr marL="12700">
              <a:lnSpc>
                <a:spcPct val="100000"/>
              </a:lnSpc>
              <a:spcBef>
                <a:spcPts val="229"/>
              </a:spcBef>
            </a:pPr>
            <a:r>
              <a:rPr sz="5200" spc="-145" dirty="0">
                <a:solidFill>
                  <a:srgbClr val="4774AB"/>
                </a:solidFill>
                <a:latin typeface=" arial"/>
                <a:cs typeface="Arial"/>
              </a:rPr>
              <a:t>25%</a:t>
            </a:r>
            <a:endParaRPr sz="5200" dirty="0">
              <a:solidFill>
                <a:srgbClr val="4774AB"/>
              </a:solidFill>
              <a:latin typeface=" arial"/>
              <a:cs typeface="Arial"/>
            </a:endParaRPr>
          </a:p>
        </p:txBody>
      </p:sp>
      <p:sp>
        <p:nvSpPr>
          <p:cNvPr id="78" name="object 9">
            <a:extLst>
              <a:ext uri="{FF2B5EF4-FFF2-40B4-BE49-F238E27FC236}">
                <a16:creationId xmlns:a16="http://schemas.microsoft.com/office/drawing/2014/main" id="{12D94460-F0A1-4BA6-8F0C-E5CA0397DECD}"/>
              </a:ext>
            </a:extLst>
          </p:cNvPr>
          <p:cNvSpPr/>
          <p:nvPr/>
        </p:nvSpPr>
        <p:spPr>
          <a:xfrm>
            <a:off x="3533543" y="2473184"/>
            <a:ext cx="570230" cy="580390"/>
          </a:xfrm>
          <a:custGeom>
            <a:avLst/>
            <a:gdLst/>
            <a:ahLst/>
            <a:cxnLst/>
            <a:rect l="l" t="t" r="r" b="b"/>
            <a:pathLst>
              <a:path w="570230" h="580389">
                <a:moveTo>
                  <a:pt x="291649" y="0"/>
                </a:moveTo>
                <a:lnTo>
                  <a:pt x="246540" y="2540"/>
                </a:lnTo>
                <a:lnTo>
                  <a:pt x="201216" y="12700"/>
                </a:lnTo>
                <a:lnTo>
                  <a:pt x="199197" y="13970"/>
                </a:lnTo>
                <a:lnTo>
                  <a:pt x="156606" y="31750"/>
                </a:lnTo>
                <a:lnTo>
                  <a:pt x="118355" y="54610"/>
                </a:lnTo>
                <a:lnTo>
                  <a:pt x="84755" y="83820"/>
                </a:lnTo>
                <a:lnTo>
                  <a:pt x="56183" y="116840"/>
                </a:lnTo>
                <a:lnTo>
                  <a:pt x="33017" y="154940"/>
                </a:lnTo>
                <a:lnTo>
                  <a:pt x="15580" y="195580"/>
                </a:lnTo>
                <a:lnTo>
                  <a:pt x="4419" y="238760"/>
                </a:lnTo>
                <a:lnTo>
                  <a:pt x="53" y="283210"/>
                </a:lnTo>
                <a:lnTo>
                  <a:pt x="0" y="285750"/>
                </a:lnTo>
                <a:lnTo>
                  <a:pt x="2501" y="330200"/>
                </a:lnTo>
                <a:lnTo>
                  <a:pt x="12532" y="375920"/>
                </a:lnTo>
                <a:lnTo>
                  <a:pt x="30439" y="421640"/>
                </a:lnTo>
                <a:lnTo>
                  <a:pt x="53630" y="461010"/>
                </a:lnTo>
                <a:lnTo>
                  <a:pt x="82026" y="494030"/>
                </a:lnTo>
                <a:lnTo>
                  <a:pt x="114916" y="523240"/>
                </a:lnTo>
                <a:lnTo>
                  <a:pt x="151585" y="547370"/>
                </a:lnTo>
                <a:lnTo>
                  <a:pt x="191683" y="565150"/>
                </a:lnTo>
                <a:lnTo>
                  <a:pt x="234176" y="576580"/>
                </a:lnTo>
                <a:lnTo>
                  <a:pt x="278334" y="580390"/>
                </a:lnTo>
                <a:lnTo>
                  <a:pt x="323425" y="577850"/>
                </a:lnTo>
                <a:lnTo>
                  <a:pt x="368717" y="567690"/>
                </a:lnTo>
                <a:lnTo>
                  <a:pt x="370876" y="567690"/>
                </a:lnTo>
                <a:lnTo>
                  <a:pt x="413402" y="549910"/>
                </a:lnTo>
                <a:lnTo>
                  <a:pt x="451650" y="525780"/>
                </a:lnTo>
                <a:lnTo>
                  <a:pt x="456231" y="521970"/>
                </a:lnTo>
                <a:lnTo>
                  <a:pt x="280007" y="521970"/>
                </a:lnTo>
                <a:lnTo>
                  <a:pt x="253407" y="519430"/>
                </a:lnTo>
                <a:lnTo>
                  <a:pt x="202413" y="506730"/>
                </a:lnTo>
                <a:lnTo>
                  <a:pt x="142141" y="471170"/>
                </a:lnTo>
                <a:lnTo>
                  <a:pt x="110799" y="439420"/>
                </a:lnTo>
                <a:lnTo>
                  <a:pt x="85638" y="401320"/>
                </a:lnTo>
                <a:lnTo>
                  <a:pt x="67803" y="358140"/>
                </a:lnTo>
                <a:lnTo>
                  <a:pt x="63949" y="344170"/>
                </a:lnTo>
                <a:lnTo>
                  <a:pt x="61103" y="330200"/>
                </a:lnTo>
                <a:lnTo>
                  <a:pt x="59125" y="316230"/>
                </a:lnTo>
                <a:lnTo>
                  <a:pt x="57998" y="302260"/>
                </a:lnTo>
                <a:lnTo>
                  <a:pt x="64132" y="287020"/>
                </a:lnTo>
                <a:lnTo>
                  <a:pt x="109458" y="287020"/>
                </a:lnTo>
                <a:lnTo>
                  <a:pt x="110284" y="284480"/>
                </a:lnTo>
                <a:lnTo>
                  <a:pt x="132230" y="276860"/>
                </a:lnTo>
                <a:lnTo>
                  <a:pt x="138618" y="267970"/>
                </a:lnTo>
                <a:lnTo>
                  <a:pt x="157703" y="267970"/>
                </a:lnTo>
                <a:lnTo>
                  <a:pt x="155115" y="259080"/>
                </a:lnTo>
                <a:lnTo>
                  <a:pt x="160881" y="248920"/>
                </a:lnTo>
                <a:lnTo>
                  <a:pt x="164563" y="240030"/>
                </a:lnTo>
                <a:lnTo>
                  <a:pt x="158735" y="240030"/>
                </a:lnTo>
                <a:lnTo>
                  <a:pt x="167447" y="215900"/>
                </a:lnTo>
                <a:lnTo>
                  <a:pt x="187056" y="209550"/>
                </a:lnTo>
                <a:lnTo>
                  <a:pt x="191236" y="207010"/>
                </a:lnTo>
                <a:lnTo>
                  <a:pt x="192063" y="204470"/>
                </a:lnTo>
                <a:lnTo>
                  <a:pt x="189027" y="200660"/>
                </a:lnTo>
                <a:lnTo>
                  <a:pt x="181620" y="190500"/>
                </a:lnTo>
                <a:lnTo>
                  <a:pt x="191609" y="189230"/>
                </a:lnTo>
                <a:lnTo>
                  <a:pt x="138427" y="189230"/>
                </a:lnTo>
                <a:lnTo>
                  <a:pt x="130084" y="179070"/>
                </a:lnTo>
                <a:lnTo>
                  <a:pt x="123822" y="166370"/>
                </a:lnTo>
                <a:lnTo>
                  <a:pt x="130134" y="157480"/>
                </a:lnTo>
                <a:lnTo>
                  <a:pt x="143050" y="147320"/>
                </a:lnTo>
                <a:lnTo>
                  <a:pt x="159611" y="146050"/>
                </a:lnTo>
                <a:lnTo>
                  <a:pt x="173015" y="146050"/>
                </a:lnTo>
                <a:lnTo>
                  <a:pt x="174089" y="134620"/>
                </a:lnTo>
                <a:lnTo>
                  <a:pt x="184147" y="100330"/>
                </a:lnTo>
                <a:lnTo>
                  <a:pt x="195400" y="92710"/>
                </a:lnTo>
                <a:lnTo>
                  <a:pt x="202867" y="90170"/>
                </a:lnTo>
                <a:lnTo>
                  <a:pt x="240572" y="90170"/>
                </a:lnTo>
                <a:lnTo>
                  <a:pt x="242377" y="74930"/>
                </a:lnTo>
                <a:lnTo>
                  <a:pt x="230236" y="66040"/>
                </a:lnTo>
                <a:lnTo>
                  <a:pt x="249762" y="62230"/>
                </a:lnTo>
                <a:lnTo>
                  <a:pt x="269280" y="59690"/>
                </a:lnTo>
                <a:lnTo>
                  <a:pt x="457915" y="59690"/>
                </a:lnTo>
                <a:lnTo>
                  <a:pt x="455055" y="57150"/>
                </a:lnTo>
                <a:lnTo>
                  <a:pt x="418361" y="34290"/>
                </a:lnTo>
                <a:lnTo>
                  <a:pt x="378292" y="16510"/>
                </a:lnTo>
                <a:lnTo>
                  <a:pt x="335810" y="5080"/>
                </a:lnTo>
                <a:lnTo>
                  <a:pt x="291649" y="0"/>
                </a:lnTo>
                <a:close/>
              </a:path>
              <a:path w="570230" h="580389">
                <a:moveTo>
                  <a:pt x="368158" y="462280"/>
                </a:moveTo>
                <a:lnTo>
                  <a:pt x="232839" y="462280"/>
                </a:lnTo>
                <a:lnTo>
                  <a:pt x="255534" y="463550"/>
                </a:lnTo>
                <a:lnTo>
                  <a:pt x="257919" y="467360"/>
                </a:lnTo>
                <a:lnTo>
                  <a:pt x="273167" y="494030"/>
                </a:lnTo>
                <a:lnTo>
                  <a:pt x="273159" y="502920"/>
                </a:lnTo>
                <a:lnTo>
                  <a:pt x="272666" y="515620"/>
                </a:lnTo>
                <a:lnTo>
                  <a:pt x="276400" y="518160"/>
                </a:lnTo>
                <a:lnTo>
                  <a:pt x="280007" y="521970"/>
                </a:lnTo>
                <a:lnTo>
                  <a:pt x="456231" y="521970"/>
                </a:lnTo>
                <a:lnTo>
                  <a:pt x="459284" y="519430"/>
                </a:lnTo>
                <a:lnTo>
                  <a:pt x="321104" y="519430"/>
                </a:lnTo>
                <a:lnTo>
                  <a:pt x="320342" y="514350"/>
                </a:lnTo>
                <a:lnTo>
                  <a:pt x="319339" y="511810"/>
                </a:lnTo>
                <a:lnTo>
                  <a:pt x="326807" y="511810"/>
                </a:lnTo>
                <a:lnTo>
                  <a:pt x="335265" y="506730"/>
                </a:lnTo>
                <a:lnTo>
                  <a:pt x="343748" y="502920"/>
                </a:lnTo>
                <a:lnTo>
                  <a:pt x="337424" y="501650"/>
                </a:lnTo>
                <a:lnTo>
                  <a:pt x="340332" y="491490"/>
                </a:lnTo>
                <a:lnTo>
                  <a:pt x="342034" y="487680"/>
                </a:lnTo>
                <a:lnTo>
                  <a:pt x="349565" y="485140"/>
                </a:lnTo>
                <a:lnTo>
                  <a:pt x="359179" y="477520"/>
                </a:lnTo>
                <a:lnTo>
                  <a:pt x="357033" y="474980"/>
                </a:lnTo>
                <a:lnTo>
                  <a:pt x="368158" y="462280"/>
                </a:lnTo>
                <a:close/>
              </a:path>
              <a:path w="570230" h="580389">
                <a:moveTo>
                  <a:pt x="565826" y="243840"/>
                </a:moveTo>
                <a:lnTo>
                  <a:pt x="479943" y="243840"/>
                </a:lnTo>
                <a:lnTo>
                  <a:pt x="487919" y="260350"/>
                </a:lnTo>
                <a:lnTo>
                  <a:pt x="494116" y="294640"/>
                </a:lnTo>
                <a:lnTo>
                  <a:pt x="508531" y="332740"/>
                </a:lnTo>
                <a:lnTo>
                  <a:pt x="504741" y="349250"/>
                </a:lnTo>
                <a:lnTo>
                  <a:pt x="499660" y="367030"/>
                </a:lnTo>
                <a:lnTo>
                  <a:pt x="461787" y="435610"/>
                </a:lnTo>
                <a:lnTo>
                  <a:pt x="431047" y="468630"/>
                </a:lnTo>
                <a:lnTo>
                  <a:pt x="394150" y="494030"/>
                </a:lnTo>
                <a:lnTo>
                  <a:pt x="351711" y="511810"/>
                </a:lnTo>
                <a:lnTo>
                  <a:pt x="351584" y="511810"/>
                </a:lnTo>
                <a:lnTo>
                  <a:pt x="343975" y="514350"/>
                </a:lnTo>
                <a:lnTo>
                  <a:pt x="336344" y="515620"/>
                </a:lnTo>
                <a:lnTo>
                  <a:pt x="328713" y="518160"/>
                </a:lnTo>
                <a:lnTo>
                  <a:pt x="321104" y="519430"/>
                </a:lnTo>
                <a:lnTo>
                  <a:pt x="459284" y="519430"/>
                </a:lnTo>
                <a:lnTo>
                  <a:pt x="485240" y="497840"/>
                </a:lnTo>
                <a:lnTo>
                  <a:pt x="513793" y="463550"/>
                </a:lnTo>
                <a:lnTo>
                  <a:pt x="536928" y="426720"/>
                </a:lnTo>
                <a:lnTo>
                  <a:pt x="554371" y="386080"/>
                </a:lnTo>
                <a:lnTo>
                  <a:pt x="565545" y="342900"/>
                </a:lnTo>
                <a:lnTo>
                  <a:pt x="570053" y="297180"/>
                </a:lnTo>
                <a:lnTo>
                  <a:pt x="567496" y="251460"/>
                </a:lnTo>
                <a:lnTo>
                  <a:pt x="565826" y="243840"/>
                </a:lnTo>
                <a:close/>
              </a:path>
              <a:path w="570230" h="580389">
                <a:moveTo>
                  <a:pt x="382023" y="415290"/>
                </a:moveTo>
                <a:lnTo>
                  <a:pt x="188821" y="415290"/>
                </a:lnTo>
                <a:lnTo>
                  <a:pt x="192745" y="421640"/>
                </a:lnTo>
                <a:lnTo>
                  <a:pt x="196670" y="426720"/>
                </a:lnTo>
                <a:lnTo>
                  <a:pt x="197165" y="426720"/>
                </a:lnTo>
                <a:lnTo>
                  <a:pt x="200899" y="430530"/>
                </a:lnTo>
                <a:lnTo>
                  <a:pt x="204633" y="435610"/>
                </a:lnTo>
                <a:lnTo>
                  <a:pt x="209814" y="435610"/>
                </a:lnTo>
                <a:lnTo>
                  <a:pt x="212354" y="444500"/>
                </a:lnTo>
                <a:lnTo>
                  <a:pt x="215123" y="450850"/>
                </a:lnTo>
                <a:lnTo>
                  <a:pt x="227010" y="455930"/>
                </a:lnTo>
                <a:lnTo>
                  <a:pt x="227772" y="463550"/>
                </a:lnTo>
                <a:lnTo>
                  <a:pt x="232839" y="462280"/>
                </a:lnTo>
                <a:lnTo>
                  <a:pt x="368158" y="462280"/>
                </a:lnTo>
                <a:lnTo>
                  <a:pt x="362836" y="459740"/>
                </a:lnTo>
                <a:lnTo>
                  <a:pt x="359941" y="445770"/>
                </a:lnTo>
                <a:lnTo>
                  <a:pt x="363598" y="444500"/>
                </a:lnTo>
                <a:lnTo>
                  <a:pt x="366888" y="438150"/>
                </a:lnTo>
                <a:lnTo>
                  <a:pt x="371320" y="422910"/>
                </a:lnTo>
                <a:lnTo>
                  <a:pt x="374070" y="422910"/>
                </a:lnTo>
                <a:lnTo>
                  <a:pt x="377073" y="420370"/>
                </a:lnTo>
                <a:lnTo>
                  <a:pt x="377518" y="419100"/>
                </a:lnTo>
                <a:lnTo>
                  <a:pt x="382023" y="415290"/>
                </a:lnTo>
                <a:close/>
              </a:path>
              <a:path w="570230" h="580389">
                <a:moveTo>
                  <a:pt x="374070" y="422910"/>
                </a:moveTo>
                <a:lnTo>
                  <a:pt x="371320" y="422910"/>
                </a:lnTo>
                <a:lnTo>
                  <a:pt x="371066" y="425450"/>
                </a:lnTo>
                <a:lnTo>
                  <a:pt x="374070" y="422910"/>
                </a:lnTo>
                <a:close/>
              </a:path>
              <a:path w="570230" h="580389">
                <a:moveTo>
                  <a:pt x="234478" y="339090"/>
                </a:moveTo>
                <a:lnTo>
                  <a:pt x="226352" y="339090"/>
                </a:lnTo>
                <a:lnTo>
                  <a:pt x="219985" y="341630"/>
                </a:lnTo>
                <a:lnTo>
                  <a:pt x="212502" y="344170"/>
                </a:lnTo>
                <a:lnTo>
                  <a:pt x="204887" y="347980"/>
                </a:lnTo>
                <a:lnTo>
                  <a:pt x="195019" y="351790"/>
                </a:lnTo>
                <a:lnTo>
                  <a:pt x="199451" y="356870"/>
                </a:lnTo>
                <a:lnTo>
                  <a:pt x="197051" y="361950"/>
                </a:lnTo>
                <a:lnTo>
                  <a:pt x="195527" y="364490"/>
                </a:lnTo>
                <a:lnTo>
                  <a:pt x="194892" y="367030"/>
                </a:lnTo>
                <a:lnTo>
                  <a:pt x="194638" y="367030"/>
                </a:lnTo>
                <a:lnTo>
                  <a:pt x="193380" y="370840"/>
                </a:lnTo>
                <a:lnTo>
                  <a:pt x="192491" y="373380"/>
                </a:lnTo>
                <a:lnTo>
                  <a:pt x="194765" y="381000"/>
                </a:lnTo>
                <a:lnTo>
                  <a:pt x="196035" y="384810"/>
                </a:lnTo>
                <a:lnTo>
                  <a:pt x="194909" y="389890"/>
                </a:lnTo>
                <a:lnTo>
                  <a:pt x="191339" y="397510"/>
                </a:lnTo>
                <a:lnTo>
                  <a:pt x="187887" y="403860"/>
                </a:lnTo>
                <a:lnTo>
                  <a:pt x="187119" y="410210"/>
                </a:lnTo>
                <a:lnTo>
                  <a:pt x="189012" y="416560"/>
                </a:lnTo>
                <a:lnTo>
                  <a:pt x="188821" y="415290"/>
                </a:lnTo>
                <a:lnTo>
                  <a:pt x="382023" y="415290"/>
                </a:lnTo>
                <a:lnTo>
                  <a:pt x="389532" y="408940"/>
                </a:lnTo>
                <a:lnTo>
                  <a:pt x="386052" y="402590"/>
                </a:lnTo>
                <a:lnTo>
                  <a:pt x="384973" y="398780"/>
                </a:lnTo>
                <a:lnTo>
                  <a:pt x="383969" y="396240"/>
                </a:lnTo>
                <a:lnTo>
                  <a:pt x="381556" y="392430"/>
                </a:lnTo>
                <a:lnTo>
                  <a:pt x="375422" y="382270"/>
                </a:lnTo>
                <a:lnTo>
                  <a:pt x="381048" y="373380"/>
                </a:lnTo>
                <a:lnTo>
                  <a:pt x="375232" y="361950"/>
                </a:lnTo>
                <a:lnTo>
                  <a:pt x="369606" y="360680"/>
                </a:lnTo>
                <a:lnTo>
                  <a:pt x="359179" y="360680"/>
                </a:lnTo>
                <a:lnTo>
                  <a:pt x="355636" y="359410"/>
                </a:lnTo>
                <a:lnTo>
                  <a:pt x="330972" y="359410"/>
                </a:lnTo>
                <a:lnTo>
                  <a:pt x="324013" y="358140"/>
                </a:lnTo>
                <a:lnTo>
                  <a:pt x="320863" y="355600"/>
                </a:lnTo>
                <a:lnTo>
                  <a:pt x="312760" y="353060"/>
                </a:lnTo>
                <a:lnTo>
                  <a:pt x="304670" y="351790"/>
                </a:lnTo>
                <a:lnTo>
                  <a:pt x="306817" y="347980"/>
                </a:lnTo>
                <a:lnTo>
                  <a:pt x="299235" y="342900"/>
                </a:lnTo>
                <a:lnTo>
                  <a:pt x="296949" y="342900"/>
                </a:lnTo>
                <a:lnTo>
                  <a:pt x="292783" y="341630"/>
                </a:lnTo>
                <a:lnTo>
                  <a:pt x="287979" y="340360"/>
                </a:lnTo>
                <a:lnTo>
                  <a:pt x="235557" y="340360"/>
                </a:lnTo>
                <a:lnTo>
                  <a:pt x="234478" y="339090"/>
                </a:lnTo>
                <a:close/>
              </a:path>
              <a:path w="570230" h="580389">
                <a:moveTo>
                  <a:pt x="157233" y="342900"/>
                </a:moveTo>
                <a:lnTo>
                  <a:pt x="122679" y="342900"/>
                </a:lnTo>
                <a:lnTo>
                  <a:pt x="144244" y="351790"/>
                </a:lnTo>
                <a:lnTo>
                  <a:pt x="158913" y="361950"/>
                </a:lnTo>
                <a:lnTo>
                  <a:pt x="173137" y="372110"/>
                </a:lnTo>
                <a:lnTo>
                  <a:pt x="194638" y="367030"/>
                </a:lnTo>
                <a:lnTo>
                  <a:pt x="194892" y="367030"/>
                </a:lnTo>
                <a:lnTo>
                  <a:pt x="172768" y="358140"/>
                </a:lnTo>
                <a:lnTo>
                  <a:pt x="163980" y="351790"/>
                </a:lnTo>
                <a:lnTo>
                  <a:pt x="157233" y="342900"/>
                </a:lnTo>
                <a:close/>
              </a:path>
              <a:path w="570230" h="580389">
                <a:moveTo>
                  <a:pt x="109458" y="287020"/>
                </a:moveTo>
                <a:lnTo>
                  <a:pt x="64132" y="287020"/>
                </a:lnTo>
                <a:lnTo>
                  <a:pt x="79055" y="327660"/>
                </a:lnTo>
                <a:lnTo>
                  <a:pt x="89418" y="334010"/>
                </a:lnTo>
                <a:lnTo>
                  <a:pt x="94854" y="334010"/>
                </a:lnTo>
                <a:lnTo>
                  <a:pt x="101191" y="340360"/>
                </a:lnTo>
                <a:lnTo>
                  <a:pt x="110030" y="344170"/>
                </a:lnTo>
                <a:lnTo>
                  <a:pt x="122679" y="342900"/>
                </a:lnTo>
                <a:lnTo>
                  <a:pt x="157233" y="342900"/>
                </a:lnTo>
                <a:lnTo>
                  <a:pt x="155306" y="340360"/>
                </a:lnTo>
                <a:lnTo>
                  <a:pt x="151445" y="327660"/>
                </a:lnTo>
                <a:lnTo>
                  <a:pt x="130655" y="326390"/>
                </a:lnTo>
                <a:lnTo>
                  <a:pt x="117561" y="326390"/>
                </a:lnTo>
                <a:lnTo>
                  <a:pt x="106500" y="320040"/>
                </a:lnTo>
                <a:lnTo>
                  <a:pt x="104087" y="303530"/>
                </a:lnTo>
                <a:lnTo>
                  <a:pt x="109458" y="287020"/>
                </a:lnTo>
                <a:close/>
              </a:path>
              <a:path w="570230" h="580389">
                <a:moveTo>
                  <a:pt x="261287" y="334010"/>
                </a:moveTo>
                <a:lnTo>
                  <a:pt x="259141" y="336550"/>
                </a:lnTo>
                <a:lnTo>
                  <a:pt x="248778" y="336550"/>
                </a:lnTo>
                <a:lnTo>
                  <a:pt x="245552" y="339090"/>
                </a:lnTo>
                <a:lnTo>
                  <a:pt x="240548" y="339090"/>
                </a:lnTo>
                <a:lnTo>
                  <a:pt x="235557" y="340360"/>
                </a:lnTo>
                <a:lnTo>
                  <a:pt x="287979" y="340360"/>
                </a:lnTo>
                <a:lnTo>
                  <a:pt x="281114" y="339090"/>
                </a:lnTo>
                <a:lnTo>
                  <a:pt x="273822" y="336550"/>
                </a:lnTo>
                <a:lnTo>
                  <a:pt x="267739" y="335280"/>
                </a:lnTo>
                <a:lnTo>
                  <a:pt x="261287" y="334010"/>
                </a:lnTo>
                <a:close/>
              </a:path>
              <a:path w="570230" h="580389">
                <a:moveTo>
                  <a:pt x="118819" y="308610"/>
                </a:moveTo>
                <a:lnTo>
                  <a:pt x="117561" y="326390"/>
                </a:lnTo>
                <a:lnTo>
                  <a:pt x="130655" y="326390"/>
                </a:lnTo>
                <a:lnTo>
                  <a:pt x="132801" y="311150"/>
                </a:lnTo>
                <a:lnTo>
                  <a:pt x="118819" y="308610"/>
                </a:lnTo>
                <a:close/>
              </a:path>
              <a:path w="570230" h="580389">
                <a:moveTo>
                  <a:pt x="157703" y="267970"/>
                </a:moveTo>
                <a:lnTo>
                  <a:pt x="138618" y="267970"/>
                </a:lnTo>
                <a:lnTo>
                  <a:pt x="147152" y="285750"/>
                </a:lnTo>
                <a:lnTo>
                  <a:pt x="155445" y="283210"/>
                </a:lnTo>
                <a:lnTo>
                  <a:pt x="162138" y="283210"/>
                </a:lnTo>
                <a:lnTo>
                  <a:pt x="157703" y="267970"/>
                </a:lnTo>
                <a:close/>
              </a:path>
              <a:path w="570230" h="580389">
                <a:moveTo>
                  <a:pt x="513193" y="116840"/>
                </a:moveTo>
                <a:lnTo>
                  <a:pt x="408239" y="116840"/>
                </a:lnTo>
                <a:lnTo>
                  <a:pt x="419999" y="119380"/>
                </a:lnTo>
                <a:lnTo>
                  <a:pt x="421269" y="130810"/>
                </a:lnTo>
                <a:lnTo>
                  <a:pt x="417853" y="132080"/>
                </a:lnTo>
                <a:lnTo>
                  <a:pt x="414437" y="132080"/>
                </a:lnTo>
                <a:lnTo>
                  <a:pt x="407617" y="134620"/>
                </a:lnTo>
                <a:lnTo>
                  <a:pt x="401546" y="144780"/>
                </a:lnTo>
                <a:lnTo>
                  <a:pt x="396860" y="187960"/>
                </a:lnTo>
                <a:lnTo>
                  <a:pt x="401483" y="205740"/>
                </a:lnTo>
                <a:lnTo>
                  <a:pt x="412290" y="217170"/>
                </a:lnTo>
                <a:lnTo>
                  <a:pt x="421206" y="222250"/>
                </a:lnTo>
                <a:lnTo>
                  <a:pt x="420888" y="226060"/>
                </a:lnTo>
                <a:lnTo>
                  <a:pt x="420864" y="228600"/>
                </a:lnTo>
                <a:lnTo>
                  <a:pt x="421883" y="232410"/>
                </a:lnTo>
                <a:lnTo>
                  <a:pt x="424873" y="238760"/>
                </a:lnTo>
                <a:lnTo>
                  <a:pt x="430756" y="251460"/>
                </a:lnTo>
                <a:lnTo>
                  <a:pt x="451876" y="254000"/>
                </a:lnTo>
                <a:lnTo>
                  <a:pt x="479943" y="243840"/>
                </a:lnTo>
                <a:lnTo>
                  <a:pt x="565826" y="243840"/>
                </a:lnTo>
                <a:lnTo>
                  <a:pt x="557477" y="205740"/>
                </a:lnTo>
                <a:lnTo>
                  <a:pt x="556842" y="203200"/>
                </a:lnTo>
                <a:lnTo>
                  <a:pt x="539545" y="160020"/>
                </a:lnTo>
                <a:lnTo>
                  <a:pt x="516348" y="120650"/>
                </a:lnTo>
                <a:lnTo>
                  <a:pt x="513193" y="116840"/>
                </a:lnTo>
                <a:close/>
              </a:path>
              <a:path w="570230" h="580389">
                <a:moveTo>
                  <a:pt x="167193" y="233680"/>
                </a:moveTo>
                <a:lnTo>
                  <a:pt x="158735" y="240030"/>
                </a:lnTo>
                <a:lnTo>
                  <a:pt x="164563" y="240030"/>
                </a:lnTo>
                <a:lnTo>
                  <a:pt x="167193" y="233680"/>
                </a:lnTo>
                <a:close/>
              </a:path>
              <a:path w="570230" h="580389">
                <a:moveTo>
                  <a:pt x="172895" y="154940"/>
                </a:moveTo>
                <a:lnTo>
                  <a:pt x="156068" y="158750"/>
                </a:lnTo>
                <a:lnTo>
                  <a:pt x="146200" y="165100"/>
                </a:lnTo>
                <a:lnTo>
                  <a:pt x="147470" y="180340"/>
                </a:lnTo>
                <a:lnTo>
                  <a:pt x="138427" y="189230"/>
                </a:lnTo>
                <a:lnTo>
                  <a:pt x="191609" y="189230"/>
                </a:lnTo>
                <a:lnTo>
                  <a:pt x="201597" y="187960"/>
                </a:lnTo>
                <a:lnTo>
                  <a:pt x="208925" y="186690"/>
                </a:lnTo>
                <a:lnTo>
                  <a:pt x="200581" y="170180"/>
                </a:lnTo>
                <a:lnTo>
                  <a:pt x="183893" y="161290"/>
                </a:lnTo>
                <a:lnTo>
                  <a:pt x="172895" y="154940"/>
                </a:lnTo>
                <a:close/>
              </a:path>
              <a:path w="570230" h="580389">
                <a:moveTo>
                  <a:pt x="475078" y="74930"/>
                </a:moveTo>
                <a:lnTo>
                  <a:pt x="342542" y="74930"/>
                </a:lnTo>
                <a:lnTo>
                  <a:pt x="340586" y="93980"/>
                </a:lnTo>
                <a:lnTo>
                  <a:pt x="353604" y="106680"/>
                </a:lnTo>
                <a:lnTo>
                  <a:pt x="351711" y="128270"/>
                </a:lnTo>
                <a:lnTo>
                  <a:pt x="351775" y="146050"/>
                </a:lnTo>
                <a:lnTo>
                  <a:pt x="368907" y="154940"/>
                </a:lnTo>
                <a:lnTo>
                  <a:pt x="368475" y="166370"/>
                </a:lnTo>
                <a:lnTo>
                  <a:pt x="383080" y="162560"/>
                </a:lnTo>
                <a:lnTo>
                  <a:pt x="389138" y="143510"/>
                </a:lnTo>
                <a:lnTo>
                  <a:pt x="377886" y="130810"/>
                </a:lnTo>
                <a:lnTo>
                  <a:pt x="389405" y="123190"/>
                </a:lnTo>
                <a:lnTo>
                  <a:pt x="400086" y="119380"/>
                </a:lnTo>
                <a:lnTo>
                  <a:pt x="408239" y="116840"/>
                </a:lnTo>
                <a:lnTo>
                  <a:pt x="513193" y="116840"/>
                </a:lnTo>
                <a:lnTo>
                  <a:pt x="487951" y="86360"/>
                </a:lnTo>
                <a:lnTo>
                  <a:pt x="475078" y="74930"/>
                </a:lnTo>
                <a:close/>
              </a:path>
              <a:path w="570230" h="580389">
                <a:moveTo>
                  <a:pt x="173015" y="146050"/>
                </a:moveTo>
                <a:lnTo>
                  <a:pt x="159611" y="146050"/>
                </a:lnTo>
                <a:lnTo>
                  <a:pt x="172895" y="147320"/>
                </a:lnTo>
                <a:lnTo>
                  <a:pt x="173015" y="146050"/>
                </a:lnTo>
                <a:close/>
              </a:path>
              <a:path w="570230" h="580389">
                <a:moveTo>
                  <a:pt x="240572" y="90170"/>
                </a:moveTo>
                <a:lnTo>
                  <a:pt x="202867" y="90170"/>
                </a:lnTo>
                <a:lnTo>
                  <a:pt x="209192" y="119380"/>
                </a:lnTo>
                <a:lnTo>
                  <a:pt x="223479" y="111760"/>
                </a:lnTo>
                <a:lnTo>
                  <a:pt x="236179" y="111760"/>
                </a:lnTo>
                <a:lnTo>
                  <a:pt x="237005" y="109220"/>
                </a:lnTo>
                <a:lnTo>
                  <a:pt x="238089" y="106680"/>
                </a:lnTo>
                <a:lnTo>
                  <a:pt x="239010" y="102870"/>
                </a:lnTo>
                <a:lnTo>
                  <a:pt x="240572" y="90170"/>
                </a:lnTo>
                <a:close/>
              </a:path>
              <a:path w="570230" h="580389">
                <a:moveTo>
                  <a:pt x="236179" y="111760"/>
                </a:moveTo>
                <a:lnTo>
                  <a:pt x="223479" y="111760"/>
                </a:lnTo>
                <a:lnTo>
                  <a:pt x="235354" y="114300"/>
                </a:lnTo>
                <a:lnTo>
                  <a:pt x="236179" y="111760"/>
                </a:lnTo>
                <a:close/>
              </a:path>
              <a:path w="570230" h="580389">
                <a:moveTo>
                  <a:pt x="457915" y="59690"/>
                </a:moveTo>
                <a:lnTo>
                  <a:pt x="288691" y="59690"/>
                </a:lnTo>
                <a:lnTo>
                  <a:pt x="307896" y="60960"/>
                </a:lnTo>
                <a:lnTo>
                  <a:pt x="300111" y="63500"/>
                </a:lnTo>
                <a:lnTo>
                  <a:pt x="296835" y="77470"/>
                </a:lnTo>
                <a:lnTo>
                  <a:pt x="308201" y="85090"/>
                </a:lnTo>
                <a:lnTo>
                  <a:pt x="342542" y="74930"/>
                </a:lnTo>
                <a:lnTo>
                  <a:pt x="475078" y="74930"/>
                </a:lnTo>
                <a:lnTo>
                  <a:pt x="457915" y="59690"/>
                </a:lnTo>
                <a:close/>
              </a:path>
            </a:pathLst>
          </a:custGeom>
          <a:solidFill>
            <a:srgbClr val="4774AB"/>
          </a:solidFill>
        </p:spPr>
        <p:txBody>
          <a:bodyPr wrap="square" lIns="0" tIns="0" rIns="0" bIns="0" rtlCol="0"/>
          <a:lstStyle/>
          <a:p>
            <a:endParaRPr/>
          </a:p>
        </p:txBody>
      </p:sp>
      <p:sp>
        <p:nvSpPr>
          <p:cNvPr id="96" name="object 32">
            <a:extLst>
              <a:ext uri="{FF2B5EF4-FFF2-40B4-BE49-F238E27FC236}">
                <a16:creationId xmlns:a16="http://schemas.microsoft.com/office/drawing/2014/main" id="{81CE4F2F-5391-4A7D-AA7D-D14ED423F892}"/>
              </a:ext>
            </a:extLst>
          </p:cNvPr>
          <p:cNvSpPr txBox="1">
            <a:spLocks/>
          </p:cNvSpPr>
          <p:nvPr/>
        </p:nvSpPr>
        <p:spPr>
          <a:xfrm>
            <a:off x="7140473" y="7189184"/>
            <a:ext cx="126365" cy="572593"/>
          </a:xfrm>
          <a:prstGeom prst="rect">
            <a:avLst/>
          </a:prstGeom>
        </p:spPr>
        <p:txBody>
          <a:bodyPr vert="horz" wrap="square" lIns="0" tIns="18415" rIns="0" bIns="0" rtlCol="0">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12700">
              <a:spcBef>
                <a:spcPts val="145"/>
              </a:spcBef>
            </a:pPr>
            <a:r>
              <a:rPr lang="en-US"/>
              <a:t>1</a:t>
            </a:r>
            <a:r>
              <a:rPr lang="en-US" spc="10"/>
              <a:t>0</a:t>
            </a:r>
            <a:endParaRPr lang="en-US" spc="10" dirty="0"/>
          </a:p>
        </p:txBody>
      </p:sp>
    </p:spTree>
    <p:extLst>
      <p:ext uri="{BB962C8B-B14F-4D97-AF65-F5344CB8AC3E}">
        <p14:creationId xmlns:p14="http://schemas.microsoft.com/office/powerpoint/2010/main" val="1990408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F4ADD8-288F-464E-9AAE-5B14D6ED2ADE}"/>
              </a:ext>
            </a:extLst>
          </p:cNvPr>
          <p:cNvSpPr>
            <a:spLocks noGrp="1"/>
          </p:cNvSpPr>
          <p:nvPr>
            <p:ph type="body" sz="quarter" idx="13"/>
          </p:nvPr>
        </p:nvSpPr>
        <p:spPr/>
        <p:txBody>
          <a:bodyPr/>
          <a:lstStyle/>
          <a:p>
            <a:r>
              <a:rPr lang="en-US" dirty="0"/>
              <a:t>People, Planet, Profit</a:t>
            </a:r>
          </a:p>
        </p:txBody>
      </p:sp>
      <p:sp>
        <p:nvSpPr>
          <p:cNvPr id="2" name="Title 1"/>
          <p:cNvSpPr>
            <a:spLocks noGrp="1"/>
          </p:cNvSpPr>
          <p:nvPr>
            <p:ph type="title"/>
          </p:nvPr>
        </p:nvSpPr>
        <p:spPr/>
        <p:txBody>
          <a:bodyPr/>
          <a:lstStyle/>
          <a:p>
            <a:r>
              <a:rPr lang="en-US" dirty="0"/>
              <a:t>Measuring Our Progress</a:t>
            </a:r>
          </a:p>
        </p:txBody>
      </p:sp>
      <p:sp>
        <p:nvSpPr>
          <p:cNvPr id="7" name="Slide Number Placeholder 6"/>
          <p:cNvSpPr>
            <a:spLocks noGrp="1"/>
          </p:cNvSpPr>
          <p:nvPr>
            <p:ph type="sldNum" sz="quarter" idx="4"/>
          </p:nvPr>
        </p:nvSpPr>
        <p:spPr/>
        <p:txBody>
          <a:bodyPr/>
          <a:lstStyle/>
          <a:p>
            <a:pPr>
              <a:defRPr/>
            </a:pPr>
            <a:fld id="{ACCE85CE-18C5-4F90-975B-C47AD42FB3A3}" type="slidenum">
              <a:rPr lang="en-US" smtClean="0"/>
              <a:pPr>
                <a:defRPr/>
              </a:pPr>
              <a:t>21</a:t>
            </a:fld>
            <a:endParaRPr lang="en-US" dirty="0"/>
          </a:p>
        </p:txBody>
      </p:sp>
      <p:graphicFrame>
        <p:nvGraphicFramePr>
          <p:cNvPr id="8" name="Content Placeholder 9">
            <a:extLst>
              <a:ext uri="{FF2B5EF4-FFF2-40B4-BE49-F238E27FC236}">
                <a16:creationId xmlns:a16="http://schemas.microsoft.com/office/drawing/2014/main" id="{82A1BD3A-9F00-4279-96A0-B5FAF2D668E8}"/>
              </a:ext>
            </a:extLst>
          </p:cNvPr>
          <p:cNvGraphicFramePr>
            <a:graphicFrameLocks/>
          </p:cNvGraphicFramePr>
          <p:nvPr/>
        </p:nvGraphicFramePr>
        <p:xfrm>
          <a:off x="512728" y="722426"/>
          <a:ext cx="11166543" cy="5286406"/>
        </p:xfrm>
        <a:graphic>
          <a:graphicData uri="http://schemas.openxmlformats.org/drawingml/2006/table">
            <a:tbl>
              <a:tblPr firstRow="1" bandRow="1">
                <a:tableStyleId>{5C22544A-7EE6-4342-B048-85BDC9FD1C3A}</a:tableStyleId>
              </a:tblPr>
              <a:tblGrid>
                <a:gridCol w="930959">
                  <a:extLst>
                    <a:ext uri="{9D8B030D-6E8A-4147-A177-3AD203B41FA5}">
                      <a16:colId xmlns:a16="http://schemas.microsoft.com/office/drawing/2014/main" val="296475454"/>
                    </a:ext>
                  </a:extLst>
                </a:gridCol>
                <a:gridCol w="2791222">
                  <a:extLst>
                    <a:ext uri="{9D8B030D-6E8A-4147-A177-3AD203B41FA5}">
                      <a16:colId xmlns:a16="http://schemas.microsoft.com/office/drawing/2014/main" val="823186577"/>
                    </a:ext>
                  </a:extLst>
                </a:gridCol>
                <a:gridCol w="896104">
                  <a:extLst>
                    <a:ext uri="{9D8B030D-6E8A-4147-A177-3AD203B41FA5}">
                      <a16:colId xmlns:a16="http://schemas.microsoft.com/office/drawing/2014/main" val="1153265035"/>
                    </a:ext>
                  </a:extLst>
                </a:gridCol>
                <a:gridCol w="2826077">
                  <a:extLst>
                    <a:ext uri="{9D8B030D-6E8A-4147-A177-3AD203B41FA5}">
                      <a16:colId xmlns:a16="http://schemas.microsoft.com/office/drawing/2014/main" val="1193914317"/>
                    </a:ext>
                  </a:extLst>
                </a:gridCol>
                <a:gridCol w="861250">
                  <a:extLst>
                    <a:ext uri="{9D8B030D-6E8A-4147-A177-3AD203B41FA5}">
                      <a16:colId xmlns:a16="http://schemas.microsoft.com/office/drawing/2014/main" val="3950583405"/>
                    </a:ext>
                  </a:extLst>
                </a:gridCol>
                <a:gridCol w="2860931">
                  <a:extLst>
                    <a:ext uri="{9D8B030D-6E8A-4147-A177-3AD203B41FA5}">
                      <a16:colId xmlns:a16="http://schemas.microsoft.com/office/drawing/2014/main" val="2832927121"/>
                    </a:ext>
                  </a:extLst>
                </a:gridCol>
              </a:tblGrid>
              <a:tr h="607591">
                <a:tc gridSpan="2">
                  <a:txBody>
                    <a:bodyPr/>
                    <a:lstStyle/>
                    <a:p>
                      <a:pPr algn="ctr">
                        <a:lnSpc>
                          <a:spcPct val="300000"/>
                        </a:lnSpc>
                      </a:pPr>
                      <a:r>
                        <a:rPr lang="en-US" sz="1400" dirty="0">
                          <a:solidFill>
                            <a:srgbClr val="114B85"/>
                          </a:solidFill>
                        </a:rPr>
                        <a:t>People</a:t>
                      </a:r>
                    </a:p>
                  </a:txBody>
                  <a:tcPr>
                    <a:lnB w="12700" cap="flat" cmpd="sng" algn="ctr">
                      <a:noFill/>
                      <a:prstDash val="solid"/>
                      <a:round/>
                      <a:headEnd type="none" w="med" len="med"/>
                      <a:tailEnd type="none" w="med" len="med"/>
                    </a:lnB>
                    <a:solidFill>
                      <a:srgbClr val="DCDDDE"/>
                    </a:solidFill>
                  </a:tcPr>
                </a:tc>
                <a:tc hMerge="1">
                  <a:txBody>
                    <a:bodyPr/>
                    <a:lstStyle/>
                    <a:p>
                      <a:endParaRPr lang="en-US"/>
                    </a:p>
                  </a:txBody>
                  <a:tcPr/>
                </a:tc>
                <a:tc gridSpan="2">
                  <a:txBody>
                    <a:bodyPr/>
                    <a:lstStyle/>
                    <a:p>
                      <a:pPr algn="ctr">
                        <a:lnSpc>
                          <a:spcPct val="300000"/>
                        </a:lnSpc>
                      </a:pPr>
                      <a:r>
                        <a:rPr lang="en-US" sz="1400" dirty="0">
                          <a:solidFill>
                            <a:srgbClr val="114B85"/>
                          </a:solidFill>
                        </a:rPr>
                        <a:t>Planet</a:t>
                      </a:r>
                    </a:p>
                  </a:txBody>
                  <a:tcPr>
                    <a:lnB w="12700" cap="flat" cmpd="sng" algn="ctr">
                      <a:noFill/>
                      <a:prstDash val="solid"/>
                      <a:round/>
                      <a:headEnd type="none" w="med" len="med"/>
                      <a:tailEnd type="none" w="med" len="med"/>
                    </a:lnB>
                    <a:solidFill>
                      <a:srgbClr val="DCDDDE"/>
                    </a:solidFill>
                  </a:tcPr>
                </a:tc>
                <a:tc hMerge="1">
                  <a:txBody>
                    <a:bodyPr/>
                    <a:lstStyle/>
                    <a:p>
                      <a:endParaRPr lang="en-US"/>
                    </a:p>
                  </a:txBody>
                  <a:tcPr/>
                </a:tc>
                <a:tc gridSpan="2">
                  <a:txBody>
                    <a:bodyPr/>
                    <a:lstStyle/>
                    <a:p>
                      <a:pPr algn="ctr">
                        <a:lnSpc>
                          <a:spcPct val="300000"/>
                        </a:lnSpc>
                      </a:pPr>
                      <a:r>
                        <a:rPr lang="en-US" sz="1400" dirty="0">
                          <a:solidFill>
                            <a:srgbClr val="114B85"/>
                          </a:solidFill>
                        </a:rPr>
                        <a:t>Profit</a:t>
                      </a:r>
                    </a:p>
                  </a:txBody>
                  <a:tcPr>
                    <a:lnB w="12700" cap="flat" cmpd="sng" algn="ctr">
                      <a:noFill/>
                      <a:prstDash val="solid"/>
                      <a:round/>
                      <a:headEnd type="none" w="med" len="med"/>
                      <a:tailEnd type="none" w="med" len="med"/>
                    </a:lnB>
                    <a:solidFill>
                      <a:srgbClr val="DCDDDE"/>
                    </a:solidFill>
                  </a:tcPr>
                </a:tc>
                <a:tc hMerge="1">
                  <a:txBody>
                    <a:bodyPr/>
                    <a:lstStyle/>
                    <a:p>
                      <a:endParaRPr lang="en-US"/>
                    </a:p>
                  </a:txBody>
                  <a:tcPr/>
                </a:tc>
                <a:extLst>
                  <a:ext uri="{0D108BD9-81ED-4DB2-BD59-A6C34878D82A}">
                    <a16:rowId xmlns:a16="http://schemas.microsoft.com/office/drawing/2014/main" val="103389751"/>
                  </a:ext>
                </a:extLst>
              </a:tr>
              <a:tr h="516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baseline="0" dirty="0"/>
                        <a:t>	</a:t>
                      </a:r>
                      <a:endParaRPr lang="en-US" sz="1100" b="0" i="0" u="none" strike="noStrike" kern="1200" baseline="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u="none" strike="noStrike" kern="1200" baseline="0" dirty="0">
                          <a:solidFill>
                            <a:srgbClr val="275D91"/>
                          </a:solidFill>
                        </a:rPr>
                        <a:t>1.4 billion </a:t>
                      </a:r>
                      <a:r>
                        <a:rPr lang="en-US" sz="950" u="none" strike="noStrike" kern="1200" baseline="0" dirty="0"/>
                        <a:t>– number of people reached per year </a:t>
                      </a:r>
                      <a:endParaRPr lang="en-US" sz="950" b="0" i="0" u="none" strike="noStrike" kern="1200" baseline="0" dirty="0">
                        <a:solidFill>
                          <a:schemeClr val="dk1"/>
                        </a:solidFill>
                        <a:latin typeface="+mn-lt"/>
                        <a:ea typeface="+mn-ea"/>
                        <a:cs typeface="+mn-cs"/>
                      </a:endParaRPr>
                    </a:p>
                  </a:txBody>
                  <a:tcPr anchor="ctr">
                    <a:lnL w="12700" cap="flat" cmpd="sng" algn="ctr">
                      <a:noFill/>
                      <a:prstDash val="dot"/>
                      <a:round/>
                      <a:headEnd type="none" w="med" len="med"/>
                      <a:tailEnd type="none" w="med" len="med"/>
                    </a:lnL>
                    <a:lnR w="12700" cap="flat" cmpd="sng" algn="ctr">
                      <a:solidFill>
                        <a:srgbClr val="114B85"/>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sz="950" dirty="0"/>
                    </a:p>
                  </a:txBody>
                  <a:tcPr anchor="ctr">
                    <a:lnL w="12700" cap="flat" cmpd="sng" algn="ctr">
                      <a:solidFill>
                        <a:srgbClr val="114B85"/>
                      </a:solidFill>
                      <a:prstDash val="dot"/>
                      <a:round/>
                      <a:headEnd type="none" w="med" len="med"/>
                      <a:tailEnd type="none" w="med" len="med"/>
                    </a:lnL>
                    <a:lnR w="12700" cap="flat" cmpd="sng" algn="ctr">
                      <a:noFill/>
                      <a:prstDash val="dot"/>
                      <a:round/>
                      <a:headEnd type="none" w="med" len="med"/>
                      <a:tailEnd type="none" w="med" len="med"/>
                    </a:lnR>
                    <a:lnT w="12700" cap="flat" cmpd="sng" algn="ctr">
                      <a:noFill/>
                      <a:prstDash val="solid"/>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a:solidFill>
                            <a:srgbClr val="275D91"/>
                          </a:solidFill>
                        </a:rPr>
                        <a:t>10.8 billion </a:t>
                      </a:r>
                      <a:r>
                        <a:rPr lang="en-US" sz="950" u="none" strike="noStrike" kern="1200" baseline="0" dirty="0"/>
                        <a:t>– number of animals reached per year 	</a:t>
                      </a:r>
                      <a:endParaRPr lang="en-US" sz="950" b="0" i="0" u="none" strike="noStrike" kern="1200" baseline="0" dirty="0">
                        <a:solidFill>
                          <a:schemeClr val="dk1"/>
                        </a:solidFill>
                        <a:latin typeface="+mn-lt"/>
                        <a:ea typeface="+mn-ea"/>
                        <a:cs typeface="+mn-cs"/>
                      </a:endParaRPr>
                    </a:p>
                  </a:txBody>
                  <a:tcPr anchor="ctr">
                    <a:lnL w="12700" cap="flat" cmpd="sng" algn="ctr">
                      <a:noFill/>
                      <a:prstDash val="dot"/>
                      <a:round/>
                      <a:headEnd type="none" w="med" len="med"/>
                      <a:tailEnd type="none" w="med" len="med"/>
                    </a:lnL>
                    <a:lnR w="12700" cap="flat" cmpd="sng" algn="ctr">
                      <a:solidFill>
                        <a:srgbClr val="114B85"/>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sz="950" dirty="0"/>
                    </a:p>
                  </a:txBody>
                  <a:tcPr anchor="ctr">
                    <a:lnL w="12700" cap="flat" cmpd="sng" algn="ctr">
                      <a:solidFill>
                        <a:srgbClr val="114B85"/>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i="0" u="none" strike="noStrike" kern="1200" baseline="0" dirty="0">
                          <a:solidFill>
                            <a:srgbClr val="275D91"/>
                          </a:solidFill>
                        </a:rPr>
                        <a:t>28.2% </a:t>
                      </a:r>
                      <a:r>
                        <a:rPr lang="en-US" sz="950" u="none" strike="noStrike" kern="1200" baseline="0" dirty="0"/>
                        <a:t>– revenue from products developed in the past five years 	</a:t>
                      </a:r>
                      <a:endParaRPr lang="en-US" sz="950" b="0" i="0" u="none" strike="noStrike" kern="1200" baseline="0" dirty="0">
                        <a:solidFill>
                          <a:schemeClr val="dk1"/>
                        </a:solidFill>
                        <a:latin typeface="+mn-lt"/>
                        <a:ea typeface="+mn-ea"/>
                        <a:cs typeface="+mn-cs"/>
                      </a:endParaRPr>
                    </a:p>
                  </a:txBody>
                  <a:tcPr anchor="ctr">
                    <a:lnL w="127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4234441"/>
                  </a:ext>
                </a:extLst>
              </a:tr>
              <a:tr h="10181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u="none" strike="noStrike" kern="1200" baseline="0" dirty="0">
                          <a:solidFill>
                            <a:srgbClr val="275D91"/>
                          </a:solidFill>
                        </a:rPr>
                        <a:t>1.04 </a:t>
                      </a:r>
                      <a:r>
                        <a:rPr lang="en-US" sz="950" u="none" strike="noStrike" kern="1200" baseline="0" dirty="0"/>
                        <a:t>– total recordable injury rate (TRIR) 	</a:t>
                      </a:r>
                      <a:endParaRPr lang="en-US" sz="950" b="0" i="0" u="none" strike="noStrike" kern="1200" baseline="0" dirty="0">
                        <a:solidFill>
                          <a:schemeClr val="dk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50" b="0" i="0" u="none" strike="noStrike" kern="1200" baseline="0" dirty="0">
                        <a:solidFill>
                          <a:schemeClr val="dk1"/>
                        </a:solidFill>
                        <a:latin typeface="+mn-lt"/>
                        <a:ea typeface="+mn-ea"/>
                        <a:cs typeface="+mn-cs"/>
                      </a:endParaRPr>
                    </a:p>
                  </a:txBody>
                  <a:tcPr anchor="ctr">
                    <a:lnL w="12700" cap="flat" cmpd="sng" algn="ctr">
                      <a:noFill/>
                      <a:prstDash val="dot"/>
                      <a:round/>
                      <a:headEnd type="none" w="med" len="med"/>
                      <a:tailEnd type="none" w="med" len="med"/>
                    </a:lnL>
                    <a:lnR w="12700" cap="flat" cmpd="sng" algn="ctr">
                      <a:solidFill>
                        <a:srgbClr val="114B85"/>
                      </a:solid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sz="950" dirty="0"/>
                    </a:p>
                  </a:txBody>
                  <a:tcPr anchor="ctr">
                    <a:lnL w="12700" cap="flat" cmpd="sng" algn="ctr">
                      <a:solidFill>
                        <a:srgbClr val="114B85"/>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600"/>
                        </a:spcAft>
                      </a:pPr>
                      <a:r>
                        <a:rPr lang="en-US" sz="950" b="1" u="none" strike="noStrike" kern="1200" baseline="0" dirty="0">
                          <a:solidFill>
                            <a:srgbClr val="275D91"/>
                          </a:solidFill>
                        </a:rPr>
                        <a:t>3.75 GJ/ton </a:t>
                      </a:r>
                      <a:r>
                        <a:rPr lang="en-US" sz="950" u="none" strike="noStrike" kern="1200" baseline="0" dirty="0"/>
                        <a:t>– energy intensity (GJ of energy per ton of product produced) </a:t>
                      </a:r>
                    </a:p>
                    <a:p>
                      <a:r>
                        <a:rPr lang="en-US" sz="950" b="1" i="0" u="none" strike="noStrike" kern="1200" baseline="0" dirty="0">
                          <a:solidFill>
                            <a:srgbClr val="275D91"/>
                          </a:solidFill>
                        </a:rPr>
                        <a:t>76,802 (CO</a:t>
                      </a:r>
                      <a:r>
                        <a:rPr lang="en-US" sz="950" b="1" i="0" u="none" strike="noStrike" kern="1200" baseline="-25000" dirty="0">
                          <a:solidFill>
                            <a:srgbClr val="275D91"/>
                          </a:solidFill>
                        </a:rPr>
                        <a:t>2</a:t>
                      </a:r>
                      <a:r>
                        <a:rPr lang="en-US" sz="950" b="1" i="0" u="none" strike="noStrike" kern="1200" baseline="0" dirty="0">
                          <a:solidFill>
                            <a:srgbClr val="275D91"/>
                          </a:solidFill>
                        </a:rPr>
                        <a:t>e metric tons) </a:t>
                      </a:r>
                      <a:r>
                        <a:rPr lang="en-US" sz="950" u="none" strike="noStrike" kern="1200" baseline="0" dirty="0"/>
                        <a:t>– scope 1 and scope 2 greenhouse gas emissions (CO</a:t>
                      </a:r>
                      <a:r>
                        <a:rPr lang="en-US" sz="950" u="none" strike="noStrike" kern="1200" baseline="-25000" dirty="0"/>
                        <a:t>2</a:t>
                      </a:r>
                      <a:r>
                        <a:rPr lang="en-US" sz="950" u="none" strike="noStrike" kern="1200" baseline="0" dirty="0"/>
                        <a:t>e metric tons) 	</a:t>
                      </a:r>
                      <a:endParaRPr lang="en-US" sz="950" b="0" i="0" u="none" strike="noStrike" kern="1200" baseline="0" dirty="0">
                        <a:solidFill>
                          <a:schemeClr val="dk1"/>
                        </a:solidFill>
                        <a:latin typeface="+mn-lt"/>
                        <a:ea typeface="+mn-ea"/>
                        <a:cs typeface="+mn-cs"/>
                      </a:endParaRPr>
                    </a:p>
                  </a:txBody>
                  <a:tcPr anchor="ctr">
                    <a:lnL w="12700" cap="flat" cmpd="sng" algn="ctr">
                      <a:noFill/>
                      <a:prstDash val="dot"/>
                      <a:round/>
                      <a:headEnd type="none" w="med" len="med"/>
                      <a:tailEnd type="none" w="med" len="med"/>
                    </a:lnL>
                    <a:lnR w="12700" cap="flat" cmpd="sng" algn="ctr">
                      <a:solidFill>
                        <a:srgbClr val="114B85"/>
                      </a:solid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sz="950" dirty="0"/>
                    </a:p>
                  </a:txBody>
                  <a:tcPr anchor="ctr">
                    <a:lnL w="12700" cap="flat" cmpd="sng" algn="ctr">
                      <a:solidFill>
                        <a:srgbClr val="114B85"/>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u="none" strike="noStrike" kern="1200" baseline="0" dirty="0">
                          <a:solidFill>
                            <a:srgbClr val="275D91"/>
                          </a:solidFill>
                        </a:rPr>
                        <a:t>$703.6M </a:t>
                      </a:r>
                      <a:r>
                        <a:rPr lang="en-US" sz="950" u="none" strike="noStrike" kern="1200" baseline="0" dirty="0"/>
                        <a:t>– total revenue 	</a:t>
                      </a:r>
                      <a:endParaRPr lang="en-US" sz="950" b="0" i="0" u="none" strike="noStrike" kern="1200" baseline="0" dirty="0">
                        <a:solidFill>
                          <a:schemeClr val="dk1"/>
                        </a:solidFill>
                        <a:latin typeface="+mn-lt"/>
                        <a:ea typeface="+mn-ea"/>
                        <a:cs typeface="+mn-cs"/>
                      </a:endParaRPr>
                    </a:p>
                  </a:txBody>
                  <a:tcPr anchor="ctr">
                    <a:lnL w="127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82372359"/>
                  </a:ext>
                </a:extLst>
              </a:tr>
              <a:tr h="1018162">
                <a:tc>
                  <a:txBody>
                    <a:bodyPr/>
                    <a:lstStyle/>
                    <a:p>
                      <a:endParaRPr lang="en-US" sz="1100" b="0" i="0" u="none" strike="noStrike" kern="1200" baseline="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950" b="1" u="none" strike="noStrike" kern="1200" baseline="0" dirty="0">
                          <a:solidFill>
                            <a:srgbClr val="275D91"/>
                          </a:solidFill>
                        </a:rPr>
                        <a:t>26% </a:t>
                      </a:r>
                      <a:r>
                        <a:rPr lang="en-US" sz="950" u="none" strike="noStrike" kern="1200" baseline="0" dirty="0"/>
                        <a:t>– hourly employee turnover </a:t>
                      </a:r>
                    </a:p>
                    <a:p>
                      <a:r>
                        <a:rPr lang="en-US" sz="950" b="1" u="none" strike="noStrike" kern="1200" baseline="0" dirty="0">
                          <a:solidFill>
                            <a:srgbClr val="275D91"/>
                          </a:solidFill>
                        </a:rPr>
                        <a:t>7% </a:t>
                      </a:r>
                      <a:r>
                        <a:rPr lang="en-US" sz="950" u="none" strike="noStrike" kern="1200" baseline="0" dirty="0"/>
                        <a:t>– salary employee turnover </a:t>
                      </a:r>
                      <a:endParaRPr lang="en-US" sz="950" b="0" i="0" u="none" strike="noStrike" kern="1200" baseline="0" dirty="0">
                        <a:solidFill>
                          <a:schemeClr val="dk1"/>
                        </a:solidFill>
                        <a:latin typeface="+mn-lt"/>
                        <a:ea typeface="+mn-ea"/>
                        <a:cs typeface="+mn-cs"/>
                      </a:endParaRPr>
                    </a:p>
                    <a:p>
                      <a:endParaRPr lang="en-US" sz="950" b="0" i="0" u="none" strike="noStrike" kern="1200" baseline="0" dirty="0">
                        <a:solidFill>
                          <a:schemeClr val="dk1"/>
                        </a:solidFill>
                        <a:latin typeface="+mn-lt"/>
                        <a:ea typeface="+mn-ea"/>
                        <a:cs typeface="+mn-cs"/>
                      </a:endParaRPr>
                    </a:p>
                  </a:txBody>
                  <a:tcPr anchor="ctr">
                    <a:lnL w="12700" cap="flat" cmpd="sng" algn="ctr">
                      <a:noFill/>
                      <a:prstDash val="dot"/>
                      <a:round/>
                      <a:headEnd type="none" w="med" len="med"/>
                      <a:tailEnd type="none" w="med" len="med"/>
                    </a:lnL>
                    <a:lnR w="12700" cap="flat" cmpd="sng" algn="ctr">
                      <a:solidFill>
                        <a:srgbClr val="114B85"/>
                      </a:solid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sz="950" dirty="0"/>
                    </a:p>
                  </a:txBody>
                  <a:tcPr anchor="ctr">
                    <a:lnL w="12700" cap="flat" cmpd="sng" algn="ctr">
                      <a:solidFill>
                        <a:srgbClr val="114B85"/>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spcBef>
                          <a:spcPts val="0"/>
                        </a:spcBef>
                        <a:spcAft>
                          <a:spcPts val="600"/>
                        </a:spcAft>
                      </a:pPr>
                      <a:r>
                        <a:rPr lang="en-US" sz="950" b="1" u="none" strike="noStrike" kern="1200" baseline="0" dirty="0">
                          <a:solidFill>
                            <a:srgbClr val="275D91"/>
                          </a:solidFill>
                        </a:rPr>
                        <a:t>12.57 CBM </a:t>
                      </a:r>
                      <a:r>
                        <a:rPr lang="en-US" sz="950" u="none" strike="noStrike" kern="1200" baseline="0" dirty="0"/>
                        <a:t>– water intensity (cubic meters of water withdrawal per metric ton of product produced) </a:t>
                      </a:r>
                    </a:p>
                    <a:p>
                      <a:r>
                        <a:rPr lang="en-US" sz="950" b="1" u="none" strike="noStrike" kern="1200" baseline="0" dirty="0">
                          <a:solidFill>
                            <a:srgbClr val="275D91"/>
                          </a:solidFill>
                        </a:rPr>
                        <a:t>0.06% </a:t>
                      </a:r>
                      <a:r>
                        <a:rPr lang="en-US" sz="950" u="none" strike="noStrike" kern="1200" baseline="0" dirty="0"/>
                        <a:t>– water withdrawal from regions with high or extremely high baseline water stress 	</a:t>
                      </a:r>
                      <a:endParaRPr lang="en-US" sz="950" b="0" i="0" u="none" strike="noStrike" kern="1200" baseline="0" dirty="0">
                        <a:solidFill>
                          <a:schemeClr val="dk1"/>
                        </a:solidFill>
                        <a:latin typeface="+mn-lt"/>
                        <a:ea typeface="+mn-ea"/>
                        <a:cs typeface="+mn-cs"/>
                      </a:endParaRPr>
                    </a:p>
                  </a:txBody>
                  <a:tcPr anchor="ctr">
                    <a:lnL w="12700" cap="flat" cmpd="sng" algn="ctr">
                      <a:noFill/>
                      <a:prstDash val="dot"/>
                      <a:round/>
                      <a:headEnd type="none" w="med" len="med"/>
                      <a:tailEnd type="none" w="med" len="med"/>
                    </a:lnL>
                    <a:lnR w="12700" cap="flat" cmpd="sng" algn="ctr">
                      <a:solidFill>
                        <a:srgbClr val="114B85"/>
                      </a:solid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sz="950" dirty="0"/>
                    </a:p>
                  </a:txBody>
                  <a:tcPr anchor="ctr">
                    <a:lnL w="12700" cap="flat" cmpd="sng" algn="ctr">
                      <a:solidFill>
                        <a:srgbClr val="114B85"/>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u="none" strike="noStrike" kern="1200" baseline="0" dirty="0">
                          <a:solidFill>
                            <a:srgbClr val="275D91"/>
                          </a:solidFill>
                        </a:rPr>
                        <a:t>$174.2M </a:t>
                      </a:r>
                      <a:r>
                        <a:rPr lang="en-US" sz="950" u="none" strike="noStrike" kern="1200" baseline="0" dirty="0"/>
                        <a:t>– adjusted EBITDA 	</a:t>
                      </a:r>
                      <a:endParaRPr lang="en-US" sz="950" b="0" i="0" u="none" strike="noStrike" kern="1200" baseline="0" dirty="0">
                        <a:solidFill>
                          <a:schemeClr val="dk1"/>
                        </a:solidFill>
                        <a:latin typeface="+mn-lt"/>
                        <a:ea typeface="+mn-ea"/>
                        <a:cs typeface="+mn-cs"/>
                      </a:endParaRPr>
                    </a:p>
                  </a:txBody>
                  <a:tcPr anchor="ctr">
                    <a:lnL w="127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7633106"/>
                  </a:ext>
                </a:extLst>
              </a:tr>
              <a:tr h="787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baseline="0" dirty="0"/>
                        <a:t>	</a:t>
                      </a:r>
                      <a:endParaRPr lang="en-US" sz="1100" b="0" i="0" u="none" strike="noStrike" kern="1200" baseline="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u="none" strike="noStrike" kern="1200" baseline="0" dirty="0">
                          <a:solidFill>
                            <a:srgbClr val="275D91"/>
                          </a:solidFill>
                        </a:rPr>
                        <a:t>77% </a:t>
                      </a:r>
                      <a:r>
                        <a:rPr lang="en-US" sz="950" b="0" u="none" strike="noStrike" kern="1200" baseline="0" dirty="0">
                          <a:solidFill>
                            <a:schemeClr val="tx1"/>
                          </a:solidFill>
                        </a:rPr>
                        <a:t>males, </a:t>
                      </a:r>
                      <a:r>
                        <a:rPr lang="en-US" sz="950" b="1" u="none" strike="noStrike" kern="1200" baseline="0" dirty="0">
                          <a:solidFill>
                            <a:srgbClr val="275D91"/>
                          </a:solidFill>
                        </a:rPr>
                        <a:t>23% </a:t>
                      </a:r>
                      <a:r>
                        <a:rPr lang="en-US" sz="950" b="0" u="none" strike="noStrike" kern="1200" baseline="0" dirty="0">
                          <a:solidFill>
                            <a:schemeClr val="tx1"/>
                          </a:solidFill>
                        </a:rPr>
                        <a:t>females </a:t>
                      </a:r>
                      <a:r>
                        <a:rPr lang="en-US" sz="950" u="none" strike="noStrike" kern="1200" baseline="0" dirty="0"/>
                        <a:t>– employee diversity  </a:t>
                      </a:r>
                      <a:endParaRPr lang="en-US" sz="950" b="0" i="0" u="none" strike="noStrike" kern="1200" baseline="0" dirty="0">
                        <a:solidFill>
                          <a:schemeClr val="dk1"/>
                        </a:solidFill>
                        <a:latin typeface="+mn-lt"/>
                        <a:ea typeface="+mn-ea"/>
                        <a:cs typeface="+mn-cs"/>
                      </a:endParaRPr>
                    </a:p>
                  </a:txBody>
                  <a:tcPr anchor="ctr">
                    <a:lnL w="12700" cap="flat" cmpd="sng" algn="ctr">
                      <a:noFill/>
                      <a:prstDash val="dot"/>
                      <a:round/>
                      <a:headEnd type="none" w="med" len="med"/>
                      <a:tailEnd type="none" w="med" len="med"/>
                    </a:lnL>
                    <a:lnR w="12700" cap="flat" cmpd="sng" algn="ctr">
                      <a:solidFill>
                        <a:srgbClr val="114B85"/>
                      </a:solid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sz="950" dirty="0"/>
                    </a:p>
                  </a:txBody>
                  <a:tcPr anchor="ctr">
                    <a:lnL w="12700" cap="flat" cmpd="sng" algn="ctr">
                      <a:solidFill>
                        <a:srgbClr val="114B85"/>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950" b="1" u="none" strike="noStrike" kern="1200" baseline="0" dirty="0">
                          <a:solidFill>
                            <a:srgbClr val="275D91"/>
                          </a:solidFill>
                        </a:rPr>
                        <a:t>99% </a:t>
                      </a:r>
                      <a:r>
                        <a:rPr lang="en-US" sz="950" u="none" strike="noStrike" kern="1200" baseline="0" dirty="0"/>
                        <a:t>– hazardous waste reused or recycled </a:t>
                      </a:r>
                    </a:p>
                    <a:p>
                      <a:r>
                        <a:rPr lang="en-US" sz="950" b="1" u="none" strike="noStrike" kern="1200" baseline="0" dirty="0">
                          <a:solidFill>
                            <a:srgbClr val="275D91"/>
                          </a:solidFill>
                        </a:rPr>
                        <a:t>75% </a:t>
                      </a:r>
                      <a:r>
                        <a:rPr lang="en-US" sz="950" u="none" strike="noStrike" kern="1200" baseline="0" dirty="0"/>
                        <a:t>– hazardous material suppliers audited in the last 3 years</a:t>
                      </a:r>
                    </a:p>
                  </a:txBody>
                  <a:tcPr anchor="ctr">
                    <a:lnL w="12700" cap="flat" cmpd="sng" algn="ctr">
                      <a:noFill/>
                      <a:prstDash val="dot"/>
                      <a:round/>
                      <a:headEnd type="none" w="med" len="med"/>
                      <a:tailEnd type="none" w="med" len="med"/>
                    </a:lnL>
                    <a:lnR w="12700" cap="flat" cmpd="sng" algn="ctr">
                      <a:solidFill>
                        <a:srgbClr val="114B85"/>
                      </a:solid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sz="950" dirty="0"/>
                    </a:p>
                  </a:txBody>
                  <a:tcPr anchor="ctr">
                    <a:lnL w="12700" cap="flat" cmpd="sng" algn="ctr">
                      <a:solidFill>
                        <a:srgbClr val="114B85"/>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950" b="1" u="none" strike="noStrike" kern="1200" baseline="0" dirty="0">
                          <a:solidFill>
                            <a:srgbClr val="275D91"/>
                          </a:solidFill>
                        </a:rPr>
                        <a:t>$84.6M </a:t>
                      </a:r>
                      <a:r>
                        <a:rPr lang="en-US" sz="950" u="none" strike="noStrike" kern="1200" baseline="0" dirty="0"/>
                        <a:t>– GAAP net earnings </a:t>
                      </a:r>
                    </a:p>
                    <a:p>
                      <a:r>
                        <a:rPr lang="en-US" sz="950" b="1" u="none" strike="noStrike" kern="1200" baseline="0" dirty="0">
                          <a:solidFill>
                            <a:srgbClr val="275D91"/>
                          </a:solidFill>
                        </a:rPr>
                        <a:t>$2.60 </a:t>
                      </a:r>
                      <a:r>
                        <a:rPr lang="en-US" sz="950" u="none" strike="noStrike" kern="1200" baseline="0" dirty="0"/>
                        <a:t>– GAAP earnings per share 	</a:t>
                      </a:r>
                      <a:endParaRPr lang="en-US" sz="950" b="0" i="0" u="none" strike="noStrike" kern="1200" baseline="0" dirty="0">
                        <a:solidFill>
                          <a:schemeClr val="dk1"/>
                        </a:solidFill>
                        <a:latin typeface="+mn-lt"/>
                        <a:ea typeface="+mn-ea"/>
                        <a:cs typeface="+mn-cs"/>
                      </a:endParaRPr>
                    </a:p>
                  </a:txBody>
                  <a:tcPr anchor="ctr">
                    <a:lnL w="127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7153804"/>
                  </a:ext>
                </a:extLst>
              </a:tr>
              <a:tr h="7336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strike="noStrike" kern="1200" baseline="0" dirty="0"/>
                        <a:t>	</a:t>
                      </a:r>
                      <a:endParaRPr lang="en-US" sz="1100" b="0" i="0" u="none" strike="noStrike" kern="1200" baseline="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u="none" strike="noStrike" kern="1200" baseline="0" dirty="0">
                          <a:solidFill>
                            <a:srgbClr val="275D91"/>
                          </a:solidFill>
                        </a:rPr>
                        <a:t>75% </a:t>
                      </a:r>
                      <a:r>
                        <a:rPr lang="en-US" sz="950" u="none" strike="noStrike" kern="1200" baseline="0" dirty="0"/>
                        <a:t>– R&amp;D focused on health and nutrition </a:t>
                      </a:r>
                      <a:endParaRPr lang="en-US" sz="950" b="0" i="0" u="none" strike="noStrike" kern="1200" baseline="0" dirty="0">
                        <a:solidFill>
                          <a:schemeClr val="dk1"/>
                        </a:solidFill>
                        <a:latin typeface="+mn-lt"/>
                        <a:ea typeface="+mn-ea"/>
                        <a:cs typeface="+mn-cs"/>
                      </a:endParaRPr>
                    </a:p>
                  </a:txBody>
                  <a:tcPr anchor="ctr">
                    <a:lnL w="12700" cap="flat" cmpd="sng" algn="ctr">
                      <a:noFill/>
                      <a:prstDash val="dot"/>
                      <a:round/>
                      <a:headEnd type="none" w="med" len="med"/>
                      <a:tailEnd type="none" w="med" len="med"/>
                    </a:lnL>
                    <a:lnR w="12700" cap="flat" cmpd="sng" algn="ctr">
                      <a:solidFill>
                        <a:srgbClr val="114B85"/>
                      </a:solid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sz="950" dirty="0"/>
                    </a:p>
                  </a:txBody>
                  <a:tcPr anchor="ctr">
                    <a:lnL w="12700" cap="flat" cmpd="sng" algn="ctr">
                      <a:solidFill>
                        <a:srgbClr val="114B85"/>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spcAft>
                          <a:spcPts val="600"/>
                        </a:spcAft>
                      </a:pPr>
                      <a:r>
                        <a:rPr lang="en-US" sz="950" b="1" u="none" strike="noStrike" kern="1200" baseline="0" dirty="0">
                          <a:solidFill>
                            <a:srgbClr val="275D91"/>
                          </a:solidFill>
                        </a:rPr>
                        <a:t>100% </a:t>
                      </a:r>
                      <a:r>
                        <a:rPr lang="en-US" sz="950" u="none" strike="noStrike" kern="1200" baseline="0" dirty="0"/>
                        <a:t>– of palm oil sourced certified through RSPO </a:t>
                      </a:r>
                    </a:p>
                    <a:p>
                      <a:r>
                        <a:rPr lang="en-US" sz="950" b="1" u="none" strike="noStrike" kern="1200" baseline="0" dirty="0">
                          <a:solidFill>
                            <a:srgbClr val="275D91"/>
                          </a:solidFill>
                        </a:rPr>
                        <a:t>37% </a:t>
                      </a:r>
                      <a:r>
                        <a:rPr lang="en-US" sz="950" u="none" strike="noStrike" kern="1200" baseline="0" dirty="0"/>
                        <a:t>– raw materials from renewable resources </a:t>
                      </a:r>
                      <a:endParaRPr lang="en-US" sz="950" b="0" i="0" u="none" strike="noStrike" kern="1200" baseline="0" dirty="0">
                        <a:solidFill>
                          <a:schemeClr val="dk1"/>
                        </a:solidFill>
                        <a:latin typeface="+mn-lt"/>
                        <a:ea typeface="+mn-ea"/>
                        <a:cs typeface="+mn-cs"/>
                      </a:endParaRPr>
                    </a:p>
                  </a:txBody>
                  <a:tcPr anchor="ctr">
                    <a:lnL w="12700" cap="flat" cmpd="sng" algn="ctr">
                      <a:noFill/>
                      <a:prstDash val="dot"/>
                      <a:round/>
                      <a:headEnd type="none" w="med" len="med"/>
                      <a:tailEnd type="none" w="med" len="med"/>
                    </a:lnL>
                    <a:lnR w="12700" cap="flat" cmpd="sng" algn="ctr">
                      <a:solidFill>
                        <a:srgbClr val="114B85"/>
                      </a:solid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en-US" sz="950" dirty="0"/>
                    </a:p>
                  </a:txBody>
                  <a:tcPr anchor="ctr">
                    <a:lnL w="12700" cap="flat" cmpd="sng" algn="ctr">
                      <a:solidFill>
                        <a:srgbClr val="114B85"/>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u="none" strike="noStrike" kern="1200" baseline="0" dirty="0">
                          <a:solidFill>
                            <a:srgbClr val="275D91"/>
                          </a:solidFill>
                        </a:rPr>
                        <a:t>138% </a:t>
                      </a:r>
                      <a:r>
                        <a:rPr lang="en-US" sz="950" u="none" strike="noStrike" kern="1200" baseline="0" dirty="0"/>
                        <a:t>– free cash flow conversion 	</a:t>
                      </a:r>
                      <a:endParaRPr lang="en-US" sz="950" b="0" i="0" u="none" strike="noStrike" kern="1200" baseline="0" dirty="0">
                        <a:solidFill>
                          <a:schemeClr val="dk1"/>
                        </a:solidFill>
                        <a:latin typeface="+mn-lt"/>
                        <a:ea typeface="+mn-ea"/>
                        <a:cs typeface="+mn-cs"/>
                      </a:endParaRPr>
                    </a:p>
                  </a:txBody>
                  <a:tcPr anchor="ctr">
                    <a:lnL w="127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114B85"/>
                      </a:solidFill>
                      <a:prstDash val="dot"/>
                      <a:round/>
                      <a:headEnd type="none" w="med" len="med"/>
                      <a:tailEnd type="none" w="med" len="med"/>
                    </a:lnT>
                    <a:lnB w="12700" cap="flat" cmpd="sng" algn="ctr">
                      <a:solidFill>
                        <a:srgbClr val="114B85"/>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1937090"/>
                  </a:ext>
                </a:extLst>
              </a:tr>
              <a:tr h="5938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baseline="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u="none" strike="noStrike" kern="1200" baseline="0" dirty="0">
                          <a:solidFill>
                            <a:srgbClr val="275D91"/>
                          </a:solidFill>
                        </a:rPr>
                        <a:t>100% </a:t>
                      </a:r>
                      <a:r>
                        <a:rPr lang="en-US" sz="950" u="none" strike="noStrike" kern="1200" baseline="0" dirty="0"/>
                        <a:t>– manufacturing sites with local community engagement efforts </a:t>
                      </a:r>
                      <a:endParaRPr lang="en-US" sz="950" b="0" i="0" u="none" strike="noStrike" kern="1200" baseline="0" dirty="0">
                        <a:solidFill>
                          <a:schemeClr val="dk1"/>
                        </a:solidFill>
                        <a:latin typeface="+mn-lt"/>
                        <a:ea typeface="+mn-ea"/>
                        <a:cs typeface="+mn-cs"/>
                      </a:endParaRPr>
                    </a:p>
                  </a:txBody>
                  <a:tcPr anchor="ctr">
                    <a:lnL w="12700" cap="flat" cmpd="sng" algn="ctr">
                      <a:noFill/>
                      <a:prstDash val="dot"/>
                      <a:round/>
                      <a:headEnd type="none" w="med" len="med"/>
                      <a:tailEnd type="none" w="med" len="med"/>
                    </a:lnL>
                    <a:lnR w="12700" cap="flat" cmpd="sng" algn="ctr">
                      <a:solidFill>
                        <a:srgbClr val="114B85"/>
                      </a:solid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50" dirty="0"/>
                    </a:p>
                  </a:txBody>
                  <a:tcPr anchor="ctr">
                    <a:lnL w="12700" cap="flat" cmpd="sng" algn="ctr">
                      <a:solidFill>
                        <a:srgbClr val="114B85"/>
                      </a:solidFill>
                      <a:prstDash val="dot"/>
                      <a:round/>
                      <a:headEnd type="none" w="med" len="med"/>
                      <a:tailEnd type="none" w="med" len="med"/>
                    </a:lnL>
                    <a:lnR w="12700" cap="flat" cmpd="sng" algn="ctr">
                      <a:no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u="none" strike="noStrike" kern="1200" baseline="0" dirty="0">
                          <a:solidFill>
                            <a:srgbClr val="275D91"/>
                          </a:solidFill>
                        </a:rPr>
                        <a:t>0</a:t>
                      </a:r>
                      <a:r>
                        <a:rPr lang="en-US" sz="950" u="none" strike="noStrike" kern="1200" baseline="0" dirty="0"/>
                        <a:t> – product recalls	</a:t>
                      </a:r>
                      <a:endParaRPr lang="en-US" sz="950" b="0" i="0" u="none" strike="noStrike" kern="1200" baseline="0" dirty="0">
                        <a:solidFill>
                          <a:schemeClr val="dk1"/>
                        </a:solidFill>
                        <a:latin typeface="+mn-lt"/>
                        <a:ea typeface="+mn-ea"/>
                        <a:cs typeface="+mn-cs"/>
                      </a:endParaRPr>
                    </a:p>
                  </a:txBody>
                  <a:tcPr anchor="ctr">
                    <a:lnL w="12700" cap="flat" cmpd="sng" algn="ctr">
                      <a:noFill/>
                      <a:prstDash val="dot"/>
                      <a:round/>
                      <a:headEnd type="none" w="med" len="med"/>
                      <a:tailEnd type="none" w="med" len="med"/>
                    </a:lnL>
                    <a:lnR w="12700" cap="flat" cmpd="sng" algn="ctr">
                      <a:solidFill>
                        <a:srgbClr val="114B85"/>
                      </a:solidFill>
                      <a:prstDash val="dot"/>
                      <a:round/>
                      <a:headEnd type="none" w="med" len="med"/>
                      <a:tailEnd type="none" w="med" len="med"/>
                    </a:lnR>
                    <a:lnT w="12700" cap="flat" cmpd="sng" algn="ctr">
                      <a:solidFill>
                        <a:srgbClr val="114B85"/>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50" dirty="0"/>
                    </a:p>
                  </a:txBody>
                  <a:tcPr anchor="ctr">
                    <a:lnL w="12700" cap="flat" cmpd="sng" algn="ctr">
                      <a:solidFill>
                        <a:srgbClr val="114B85"/>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114B85"/>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50" b="1" u="none" strike="noStrike" kern="1200" baseline="0" dirty="0">
                          <a:solidFill>
                            <a:srgbClr val="275D91"/>
                          </a:solidFill>
                        </a:rPr>
                        <a:t>15.7% </a:t>
                      </a:r>
                      <a:r>
                        <a:rPr lang="en-US" sz="950" u="none" strike="noStrike" kern="1200" baseline="0" dirty="0"/>
                        <a:t>– 5-year total shareholder return (TSR) vs Russell 2000 Index 	</a:t>
                      </a:r>
                      <a:endParaRPr lang="en-US" sz="950" b="0" i="0" u="none" strike="noStrike" kern="1200" baseline="0" dirty="0">
                        <a:solidFill>
                          <a:schemeClr val="dk1"/>
                        </a:solidFill>
                        <a:latin typeface="+mn-lt"/>
                        <a:ea typeface="+mn-ea"/>
                        <a:cs typeface="+mn-cs"/>
                      </a:endParaRPr>
                    </a:p>
                  </a:txBody>
                  <a:tcPr anchor="ctr">
                    <a:lnL w="12700" cap="flat" cmpd="sng" algn="ctr">
                      <a:no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114B85"/>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9315762"/>
                  </a:ext>
                </a:extLst>
              </a:tr>
            </a:tbl>
          </a:graphicData>
        </a:graphic>
      </p:graphicFrame>
      <p:pic>
        <p:nvPicPr>
          <p:cNvPr id="9" name="Graphic 8">
            <a:extLst>
              <a:ext uri="{FF2B5EF4-FFF2-40B4-BE49-F238E27FC236}">
                <a16:creationId xmlns:a16="http://schemas.microsoft.com/office/drawing/2014/main" id="{3F01D0B1-FD6E-47FA-B092-8B1F49BCD7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0613" y="1264793"/>
            <a:ext cx="697444" cy="697444"/>
          </a:xfrm>
          <a:prstGeom prst="rect">
            <a:avLst/>
          </a:prstGeom>
        </p:spPr>
      </p:pic>
      <p:pic>
        <p:nvPicPr>
          <p:cNvPr id="10" name="Graphic 9">
            <a:extLst>
              <a:ext uri="{FF2B5EF4-FFF2-40B4-BE49-F238E27FC236}">
                <a16:creationId xmlns:a16="http://schemas.microsoft.com/office/drawing/2014/main" id="{2E30278A-D19A-4C7B-BD44-62DF314691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0613" y="1962237"/>
            <a:ext cx="697444" cy="697444"/>
          </a:xfrm>
          <a:prstGeom prst="rect">
            <a:avLst/>
          </a:prstGeom>
        </p:spPr>
      </p:pic>
      <p:pic>
        <p:nvPicPr>
          <p:cNvPr id="11" name="Graphic 10">
            <a:extLst>
              <a:ext uri="{FF2B5EF4-FFF2-40B4-BE49-F238E27FC236}">
                <a16:creationId xmlns:a16="http://schemas.microsoft.com/office/drawing/2014/main" id="{1732E7F4-AD4E-43C9-91E6-E089EA90D2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0613" y="2995472"/>
            <a:ext cx="697444" cy="697444"/>
          </a:xfrm>
          <a:prstGeom prst="rect">
            <a:avLst/>
          </a:prstGeom>
        </p:spPr>
      </p:pic>
      <p:pic>
        <p:nvPicPr>
          <p:cNvPr id="12" name="Graphic 11">
            <a:extLst>
              <a:ext uri="{FF2B5EF4-FFF2-40B4-BE49-F238E27FC236}">
                <a16:creationId xmlns:a16="http://schemas.microsoft.com/office/drawing/2014/main" id="{3107CC6A-6464-49FB-9BE5-F8D858BC85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0613" y="3954022"/>
            <a:ext cx="697444" cy="697444"/>
          </a:xfrm>
          <a:prstGeom prst="rect">
            <a:avLst/>
          </a:prstGeom>
        </p:spPr>
      </p:pic>
      <p:pic>
        <p:nvPicPr>
          <p:cNvPr id="13" name="Graphic 12">
            <a:extLst>
              <a:ext uri="{FF2B5EF4-FFF2-40B4-BE49-F238E27FC236}">
                <a16:creationId xmlns:a16="http://schemas.microsoft.com/office/drawing/2014/main" id="{B90E7721-CEC8-4DE2-90B7-AAFEB7FF37B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1673" y="4763045"/>
            <a:ext cx="575323" cy="575323"/>
          </a:xfrm>
          <a:prstGeom prst="rect">
            <a:avLst/>
          </a:prstGeom>
        </p:spPr>
      </p:pic>
      <p:pic>
        <p:nvPicPr>
          <p:cNvPr id="14" name="Graphic 13">
            <a:extLst>
              <a:ext uri="{FF2B5EF4-FFF2-40B4-BE49-F238E27FC236}">
                <a16:creationId xmlns:a16="http://schemas.microsoft.com/office/drawing/2014/main" id="{56F82EFA-5D4F-4E4C-9215-AB0184BE24A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01833" y="5335979"/>
            <a:ext cx="697445" cy="697445"/>
          </a:xfrm>
          <a:prstGeom prst="rect">
            <a:avLst/>
          </a:prstGeom>
        </p:spPr>
      </p:pic>
      <p:pic>
        <p:nvPicPr>
          <p:cNvPr id="15" name="Graphic 14">
            <a:extLst>
              <a:ext uri="{FF2B5EF4-FFF2-40B4-BE49-F238E27FC236}">
                <a16:creationId xmlns:a16="http://schemas.microsoft.com/office/drawing/2014/main" id="{CDDAFD68-9D01-438D-8751-435A14646E8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182552" y="738865"/>
            <a:ext cx="389299" cy="389299"/>
          </a:xfrm>
          <a:prstGeom prst="rect">
            <a:avLst/>
          </a:prstGeom>
        </p:spPr>
      </p:pic>
      <p:pic>
        <p:nvPicPr>
          <p:cNvPr id="16" name="Graphic 15">
            <a:extLst>
              <a:ext uri="{FF2B5EF4-FFF2-40B4-BE49-F238E27FC236}">
                <a16:creationId xmlns:a16="http://schemas.microsoft.com/office/drawing/2014/main" id="{F2CE9ABF-21E4-4D7E-BCC3-E28CD1C7652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920075" y="773331"/>
            <a:ext cx="354833" cy="354833"/>
          </a:xfrm>
          <a:prstGeom prst="rect">
            <a:avLst/>
          </a:prstGeom>
        </p:spPr>
      </p:pic>
      <p:pic>
        <p:nvPicPr>
          <p:cNvPr id="17" name="Graphic 16">
            <a:extLst>
              <a:ext uri="{FF2B5EF4-FFF2-40B4-BE49-F238E27FC236}">
                <a16:creationId xmlns:a16="http://schemas.microsoft.com/office/drawing/2014/main" id="{E584E5B0-34D1-4AB6-A4E6-9F3322568CC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652007" y="773330"/>
            <a:ext cx="354833" cy="354833"/>
          </a:xfrm>
          <a:prstGeom prst="rect">
            <a:avLst/>
          </a:prstGeom>
        </p:spPr>
      </p:pic>
      <p:pic>
        <p:nvPicPr>
          <p:cNvPr id="18" name="Graphic 17">
            <a:extLst>
              <a:ext uri="{FF2B5EF4-FFF2-40B4-BE49-F238E27FC236}">
                <a16:creationId xmlns:a16="http://schemas.microsoft.com/office/drawing/2014/main" id="{58B96590-764E-4788-B264-CB8940C0FC3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4480029" y="1307708"/>
            <a:ext cx="592059" cy="592059"/>
          </a:xfrm>
          <a:prstGeom prst="rect">
            <a:avLst/>
          </a:prstGeom>
        </p:spPr>
      </p:pic>
      <p:pic>
        <p:nvPicPr>
          <p:cNvPr id="19" name="Graphic 18">
            <a:extLst>
              <a:ext uri="{FF2B5EF4-FFF2-40B4-BE49-F238E27FC236}">
                <a16:creationId xmlns:a16="http://schemas.microsoft.com/office/drawing/2014/main" id="{75A757F6-9069-454C-A380-15EC60B9B480}"/>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480028" y="2023082"/>
            <a:ext cx="592059" cy="592059"/>
          </a:xfrm>
          <a:prstGeom prst="rect">
            <a:avLst/>
          </a:prstGeom>
        </p:spPr>
      </p:pic>
      <p:pic>
        <p:nvPicPr>
          <p:cNvPr id="20" name="Graphic 19">
            <a:extLst>
              <a:ext uri="{FF2B5EF4-FFF2-40B4-BE49-F238E27FC236}">
                <a16:creationId xmlns:a16="http://schemas.microsoft.com/office/drawing/2014/main" id="{5141C82F-DBE4-4D12-969B-835EF856D6FE}"/>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427335" y="3033346"/>
            <a:ext cx="697444" cy="697444"/>
          </a:xfrm>
          <a:prstGeom prst="rect">
            <a:avLst/>
          </a:prstGeom>
        </p:spPr>
      </p:pic>
      <p:pic>
        <p:nvPicPr>
          <p:cNvPr id="21" name="Graphic 20">
            <a:extLst>
              <a:ext uri="{FF2B5EF4-FFF2-40B4-BE49-F238E27FC236}">
                <a16:creationId xmlns:a16="http://schemas.microsoft.com/office/drawing/2014/main" id="{D33E5899-191A-4BEF-874B-FCB57D8A929B}"/>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4488993" y="3978573"/>
            <a:ext cx="648341" cy="648341"/>
          </a:xfrm>
          <a:prstGeom prst="rect">
            <a:avLst/>
          </a:prstGeom>
        </p:spPr>
      </p:pic>
      <p:pic>
        <p:nvPicPr>
          <p:cNvPr id="22" name="Graphic 21">
            <a:extLst>
              <a:ext uri="{FF2B5EF4-FFF2-40B4-BE49-F238E27FC236}">
                <a16:creationId xmlns:a16="http://schemas.microsoft.com/office/drawing/2014/main" id="{5849D89E-C726-451E-B6F4-B2D98D313F2F}"/>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480028" y="4715993"/>
            <a:ext cx="648341" cy="648341"/>
          </a:xfrm>
          <a:prstGeom prst="rect">
            <a:avLst/>
          </a:prstGeom>
        </p:spPr>
      </p:pic>
      <p:pic>
        <p:nvPicPr>
          <p:cNvPr id="23" name="Graphic 22">
            <a:extLst>
              <a:ext uri="{FF2B5EF4-FFF2-40B4-BE49-F238E27FC236}">
                <a16:creationId xmlns:a16="http://schemas.microsoft.com/office/drawing/2014/main" id="{F51F9AAC-0460-4754-BBE3-E99B6B2E3C75}"/>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4553403" y="5474497"/>
            <a:ext cx="501590" cy="501590"/>
          </a:xfrm>
          <a:prstGeom prst="rect">
            <a:avLst/>
          </a:prstGeom>
        </p:spPr>
      </p:pic>
      <p:pic>
        <p:nvPicPr>
          <p:cNvPr id="25" name="Graphic 24">
            <a:extLst>
              <a:ext uri="{FF2B5EF4-FFF2-40B4-BE49-F238E27FC236}">
                <a16:creationId xmlns:a16="http://schemas.microsoft.com/office/drawing/2014/main" id="{2F4C2175-1EE3-4946-8DA0-353A7C9019C5}"/>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8256030" y="2100271"/>
            <a:ext cx="592059" cy="592059"/>
          </a:xfrm>
          <a:prstGeom prst="rect">
            <a:avLst/>
          </a:prstGeom>
        </p:spPr>
      </p:pic>
      <p:pic>
        <p:nvPicPr>
          <p:cNvPr id="26" name="Graphic 25">
            <a:extLst>
              <a:ext uri="{FF2B5EF4-FFF2-40B4-BE49-F238E27FC236}">
                <a16:creationId xmlns:a16="http://schemas.microsoft.com/office/drawing/2014/main" id="{5F34B070-B6BE-44FB-84B7-067E8105B33D}"/>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8250066" y="3040665"/>
            <a:ext cx="654163" cy="654163"/>
          </a:xfrm>
          <a:prstGeom prst="rect">
            <a:avLst/>
          </a:prstGeom>
        </p:spPr>
      </p:pic>
      <p:pic>
        <p:nvPicPr>
          <p:cNvPr id="27" name="Graphic 26">
            <a:extLst>
              <a:ext uri="{FF2B5EF4-FFF2-40B4-BE49-F238E27FC236}">
                <a16:creationId xmlns:a16="http://schemas.microsoft.com/office/drawing/2014/main" id="{90450149-A289-47FE-8CE7-9B073C4ACC62}"/>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8250066" y="4004248"/>
            <a:ext cx="603988" cy="603988"/>
          </a:xfrm>
          <a:prstGeom prst="rect">
            <a:avLst/>
          </a:prstGeom>
        </p:spPr>
      </p:pic>
      <p:pic>
        <p:nvPicPr>
          <p:cNvPr id="28" name="Graphic 27">
            <a:extLst>
              <a:ext uri="{FF2B5EF4-FFF2-40B4-BE49-F238E27FC236}">
                <a16:creationId xmlns:a16="http://schemas.microsoft.com/office/drawing/2014/main" id="{3F2965BB-7FB0-4E93-99BD-FF5168E9E19D}"/>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8262945" y="4752503"/>
            <a:ext cx="628404" cy="628404"/>
          </a:xfrm>
          <a:prstGeom prst="rect">
            <a:avLst/>
          </a:prstGeom>
        </p:spPr>
      </p:pic>
      <p:pic>
        <p:nvPicPr>
          <p:cNvPr id="29" name="Graphic 28">
            <a:extLst>
              <a:ext uri="{FF2B5EF4-FFF2-40B4-BE49-F238E27FC236}">
                <a16:creationId xmlns:a16="http://schemas.microsoft.com/office/drawing/2014/main" id="{B4E81FD1-3779-4083-92BD-9DC417707298}"/>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8250066" y="5413057"/>
            <a:ext cx="583571" cy="583571"/>
          </a:xfrm>
          <a:prstGeom prst="rect">
            <a:avLst/>
          </a:prstGeom>
        </p:spPr>
      </p:pic>
      <p:pic>
        <p:nvPicPr>
          <p:cNvPr id="3" name="Picture 2">
            <a:extLst>
              <a:ext uri="{FF2B5EF4-FFF2-40B4-BE49-F238E27FC236}">
                <a16:creationId xmlns:a16="http://schemas.microsoft.com/office/drawing/2014/main" id="{DF45C2E3-6212-4E6F-9D2F-8DB12208CB72}"/>
              </a:ext>
            </a:extLst>
          </p:cNvPr>
          <p:cNvPicPr>
            <a:picLocks noChangeAspect="1"/>
          </p:cNvPicPr>
          <p:nvPr/>
        </p:nvPicPr>
        <p:blipFill>
          <a:blip r:embed="rId43"/>
          <a:stretch>
            <a:fillRect/>
          </a:stretch>
        </p:blipFill>
        <p:spPr>
          <a:xfrm>
            <a:off x="8270850" y="1355747"/>
            <a:ext cx="498681" cy="498681"/>
          </a:xfrm>
          <a:prstGeom prst="rect">
            <a:avLst/>
          </a:prstGeom>
        </p:spPr>
      </p:pic>
    </p:spTree>
    <p:extLst>
      <p:ext uri="{BB962C8B-B14F-4D97-AF65-F5344CB8AC3E}">
        <p14:creationId xmlns:p14="http://schemas.microsoft.com/office/powerpoint/2010/main" val="2282543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65D6BE-AD03-4AB7-8A6E-88A1DC3E31FD}"/>
              </a:ext>
            </a:extLst>
          </p:cNvPr>
          <p:cNvSpPr txBox="1"/>
          <p:nvPr/>
        </p:nvSpPr>
        <p:spPr>
          <a:xfrm>
            <a:off x="6728226" y="846351"/>
            <a:ext cx="4341400" cy="2169825"/>
          </a:xfrm>
          <a:prstGeom prst="rect">
            <a:avLst/>
          </a:prstGeom>
          <a:noFill/>
        </p:spPr>
        <p:txBody>
          <a:bodyPr wrap="square" rtlCol="0">
            <a:spAutoFit/>
          </a:bodyPr>
          <a:lstStyle/>
          <a:p>
            <a:pPr marL="285750" indent="-285750">
              <a:spcBef>
                <a:spcPts val="1800"/>
              </a:spcBef>
              <a:buClr>
                <a:srgbClr val="4F81BD"/>
              </a:buClr>
              <a:buSzPct val="150000"/>
              <a:buFont typeface="Wingdings" panose="05000000000000000000" pitchFamily="2" charset="2"/>
              <a:buChar char="ü"/>
            </a:pPr>
            <a:endParaRPr lang="en-US" dirty="0"/>
          </a:p>
          <a:p>
            <a:pPr marL="285750" indent="-285750">
              <a:spcBef>
                <a:spcPts val="1800"/>
              </a:spcBef>
              <a:buClr>
                <a:srgbClr val="4F81BD"/>
              </a:buClr>
              <a:buSzPct val="150000"/>
              <a:buFont typeface="Wingdings" panose="05000000000000000000" pitchFamily="2" charset="2"/>
              <a:buChar char="ü"/>
            </a:pPr>
            <a:r>
              <a:rPr lang="en-US" dirty="0"/>
              <a:t>Consolidated position in Choline</a:t>
            </a:r>
          </a:p>
          <a:p>
            <a:pPr marL="285750" indent="-285750">
              <a:spcBef>
                <a:spcPts val="1800"/>
              </a:spcBef>
              <a:buClr>
                <a:srgbClr val="4F81BD"/>
              </a:buClr>
              <a:buSzPct val="150000"/>
              <a:buFont typeface="Wingdings" panose="05000000000000000000" pitchFamily="2" charset="2"/>
              <a:buChar char="ü"/>
            </a:pPr>
            <a:r>
              <a:rPr lang="en-US" dirty="0"/>
              <a:t>Premium branded products and patent portfolio</a:t>
            </a:r>
          </a:p>
          <a:p>
            <a:pPr marL="285750" indent="-285750">
              <a:spcBef>
                <a:spcPts val="1800"/>
              </a:spcBef>
              <a:buClr>
                <a:srgbClr val="4F81BD"/>
              </a:buClr>
              <a:buSzPct val="150000"/>
              <a:buFont typeface="Wingdings" panose="05000000000000000000" pitchFamily="2" charset="2"/>
              <a:buChar char="ü"/>
            </a:pPr>
            <a:r>
              <a:rPr lang="en-US" dirty="0"/>
              <a:t>EPA Registrations for EO and PO</a:t>
            </a:r>
          </a:p>
        </p:txBody>
      </p:sp>
      <p:sp>
        <p:nvSpPr>
          <p:cNvPr id="12" name="TextBox 11">
            <a:extLst>
              <a:ext uri="{FF2B5EF4-FFF2-40B4-BE49-F238E27FC236}">
                <a16:creationId xmlns:a16="http://schemas.microsoft.com/office/drawing/2014/main" id="{33F543B5-C3C6-4DDB-AEA6-1A4ADA49A980}"/>
              </a:ext>
            </a:extLst>
          </p:cNvPr>
          <p:cNvSpPr txBox="1"/>
          <p:nvPr/>
        </p:nvSpPr>
        <p:spPr>
          <a:xfrm>
            <a:off x="6728226" y="3238639"/>
            <a:ext cx="4739096" cy="2723823"/>
          </a:xfrm>
          <a:prstGeom prst="rect">
            <a:avLst/>
          </a:prstGeom>
          <a:noFill/>
        </p:spPr>
        <p:txBody>
          <a:bodyPr wrap="square" rtlCol="0">
            <a:spAutoFit/>
          </a:bodyPr>
          <a:lstStyle/>
          <a:p>
            <a:pPr marL="285750" indent="-285750">
              <a:spcBef>
                <a:spcPts val="1800"/>
              </a:spcBef>
              <a:buClr>
                <a:srgbClr val="4F81BD"/>
              </a:buClr>
              <a:buSzPct val="150000"/>
              <a:buFont typeface="Wingdings" panose="05000000000000000000" pitchFamily="2" charset="2"/>
              <a:buChar char="ü"/>
            </a:pPr>
            <a:endParaRPr lang="en-US" dirty="0"/>
          </a:p>
          <a:p>
            <a:pPr marL="285750" indent="-285750">
              <a:spcBef>
                <a:spcPts val="1800"/>
              </a:spcBef>
              <a:buClr>
                <a:srgbClr val="4F81BD"/>
              </a:buClr>
              <a:buSzPct val="150000"/>
              <a:buFont typeface="Wingdings" panose="05000000000000000000" pitchFamily="2" charset="2"/>
              <a:buChar char="ü"/>
            </a:pPr>
            <a:r>
              <a:rPr lang="en-US" dirty="0"/>
              <a:t>Organic growth platforms and earnings power</a:t>
            </a:r>
          </a:p>
          <a:p>
            <a:pPr marL="742950" lvl="1" indent="-285750">
              <a:spcBef>
                <a:spcPts val="0"/>
              </a:spcBef>
              <a:buClr>
                <a:srgbClr val="4F81BD"/>
              </a:buClr>
              <a:buSzPct val="150000"/>
              <a:buFont typeface="Arial" panose="020B0604020202020204" pitchFamily="34" charset="0"/>
              <a:buChar char="•"/>
            </a:pPr>
            <a:r>
              <a:rPr lang="en-US" dirty="0"/>
              <a:t>Market Penetration</a:t>
            </a:r>
          </a:p>
          <a:p>
            <a:pPr marL="742950" lvl="1" indent="-285750">
              <a:spcBef>
                <a:spcPts val="0"/>
              </a:spcBef>
              <a:buClr>
                <a:srgbClr val="4F81BD"/>
              </a:buClr>
              <a:buSzPct val="150000"/>
              <a:buFont typeface="Arial" panose="020B0604020202020204" pitchFamily="34" charset="0"/>
              <a:buChar char="•"/>
            </a:pPr>
            <a:r>
              <a:rPr lang="en-US" dirty="0"/>
              <a:t>New Product Development</a:t>
            </a:r>
          </a:p>
          <a:p>
            <a:pPr marL="742950" lvl="1" indent="-285750">
              <a:spcBef>
                <a:spcPts val="0"/>
              </a:spcBef>
              <a:buClr>
                <a:srgbClr val="4F81BD"/>
              </a:buClr>
              <a:buSzPct val="150000"/>
              <a:buFont typeface="Arial" panose="020B0604020202020204" pitchFamily="34" charset="0"/>
              <a:buChar char="•"/>
            </a:pPr>
            <a:r>
              <a:rPr lang="en-US" dirty="0"/>
              <a:t>Geographic expansion</a:t>
            </a:r>
          </a:p>
          <a:p>
            <a:pPr marL="285750" indent="-285750">
              <a:spcBef>
                <a:spcPts val="1800"/>
              </a:spcBef>
              <a:buClr>
                <a:srgbClr val="4F81BD"/>
              </a:buClr>
              <a:buSzPct val="150000"/>
              <a:buFont typeface="Wingdings" panose="05000000000000000000" pitchFamily="2" charset="2"/>
              <a:buChar char="ü"/>
            </a:pPr>
            <a:r>
              <a:rPr lang="en-US" dirty="0"/>
              <a:t>Strategic M&amp;A</a:t>
            </a:r>
          </a:p>
          <a:p>
            <a:pPr marL="285750" indent="-285750">
              <a:spcBef>
                <a:spcPts val="1800"/>
              </a:spcBef>
              <a:buClr>
                <a:srgbClr val="4F81BD"/>
              </a:buClr>
              <a:buSzPct val="150000"/>
              <a:buFont typeface="Wingdings" panose="05000000000000000000" pitchFamily="2" charset="2"/>
              <a:buChar char="ü"/>
            </a:pPr>
            <a:r>
              <a:rPr lang="en-US" dirty="0" err="1"/>
              <a:t>Curemark</a:t>
            </a:r>
            <a:r>
              <a:rPr lang="en-US" dirty="0"/>
              <a:t>®</a:t>
            </a:r>
          </a:p>
        </p:txBody>
      </p:sp>
      <p:sp>
        <p:nvSpPr>
          <p:cNvPr id="13" name="TextBox 12">
            <a:extLst>
              <a:ext uri="{FF2B5EF4-FFF2-40B4-BE49-F238E27FC236}">
                <a16:creationId xmlns:a16="http://schemas.microsoft.com/office/drawing/2014/main" id="{3226174F-B8DA-4733-9B0D-99FD7194D8C1}"/>
              </a:ext>
            </a:extLst>
          </p:cNvPr>
          <p:cNvSpPr txBox="1"/>
          <p:nvPr/>
        </p:nvSpPr>
        <p:spPr>
          <a:xfrm>
            <a:off x="840200" y="3238639"/>
            <a:ext cx="4341400" cy="2446824"/>
          </a:xfrm>
          <a:prstGeom prst="rect">
            <a:avLst/>
          </a:prstGeom>
          <a:noFill/>
        </p:spPr>
        <p:txBody>
          <a:bodyPr wrap="square" rtlCol="0">
            <a:spAutoFit/>
          </a:bodyPr>
          <a:lstStyle/>
          <a:p>
            <a:pPr marL="285750" indent="-285750">
              <a:spcBef>
                <a:spcPts val="1800"/>
              </a:spcBef>
              <a:buClr>
                <a:srgbClr val="4F81BD"/>
              </a:buClr>
              <a:buSzPct val="150000"/>
              <a:buFont typeface="Wingdings" panose="05000000000000000000" pitchFamily="2" charset="2"/>
              <a:buChar char="ü"/>
            </a:pPr>
            <a:endParaRPr lang="en-US" dirty="0"/>
          </a:p>
          <a:p>
            <a:pPr marL="285750" indent="-285750">
              <a:spcBef>
                <a:spcPts val="1800"/>
              </a:spcBef>
              <a:buClr>
                <a:srgbClr val="4F81BD"/>
              </a:buClr>
              <a:buSzPct val="150000"/>
              <a:buFont typeface="Wingdings" panose="05000000000000000000" pitchFamily="2" charset="2"/>
              <a:buChar char="ü"/>
            </a:pPr>
            <a:r>
              <a:rPr lang="en-US" dirty="0"/>
              <a:t>Delivery Systems</a:t>
            </a:r>
          </a:p>
          <a:p>
            <a:pPr marL="742950" lvl="1" indent="-285750">
              <a:spcBef>
                <a:spcPts val="0"/>
              </a:spcBef>
              <a:buClr>
                <a:srgbClr val="4F81BD"/>
              </a:buClr>
              <a:buSzPct val="150000"/>
              <a:buFont typeface="Arial" panose="020B0604020202020204" pitchFamily="34" charset="0"/>
              <a:buChar char="•"/>
            </a:pPr>
            <a:r>
              <a:rPr lang="en-US"/>
              <a:t>Microencapsulation</a:t>
            </a:r>
            <a:endParaRPr lang="en-US" dirty="0"/>
          </a:p>
          <a:p>
            <a:pPr marL="742950" lvl="1" indent="-285750">
              <a:spcBef>
                <a:spcPts val="0"/>
              </a:spcBef>
              <a:buClr>
                <a:srgbClr val="4F81BD"/>
              </a:buClr>
              <a:buSzPct val="150000"/>
              <a:buFont typeface="Arial" panose="020B0604020202020204" pitchFamily="34" charset="0"/>
              <a:buChar char="•"/>
            </a:pPr>
            <a:r>
              <a:rPr lang="en-US" dirty="0"/>
              <a:t>Systems (Powders, Flavors)</a:t>
            </a:r>
          </a:p>
          <a:p>
            <a:pPr marL="285750" indent="-285750">
              <a:spcBef>
                <a:spcPts val="1800"/>
              </a:spcBef>
              <a:buClr>
                <a:srgbClr val="4F81BD"/>
              </a:buClr>
              <a:buSzPct val="150000"/>
              <a:buFont typeface="Wingdings" panose="05000000000000000000" pitchFamily="2" charset="2"/>
              <a:buChar char="ü"/>
            </a:pPr>
            <a:r>
              <a:rPr lang="en-US" dirty="0"/>
              <a:t>Chelation</a:t>
            </a:r>
          </a:p>
          <a:p>
            <a:pPr marL="285750" indent="-285750">
              <a:spcBef>
                <a:spcPts val="1800"/>
              </a:spcBef>
              <a:buClr>
                <a:srgbClr val="4F81BD"/>
              </a:buClr>
              <a:buSzPct val="150000"/>
              <a:buFont typeface="Wingdings" panose="05000000000000000000" pitchFamily="2" charset="2"/>
              <a:buChar char="ü"/>
            </a:pPr>
            <a:r>
              <a:rPr lang="en-US" dirty="0"/>
              <a:t>Choline</a:t>
            </a:r>
          </a:p>
        </p:txBody>
      </p:sp>
      <p:sp>
        <p:nvSpPr>
          <p:cNvPr id="10" name="TextBox 9">
            <a:extLst>
              <a:ext uri="{FF2B5EF4-FFF2-40B4-BE49-F238E27FC236}">
                <a16:creationId xmlns:a16="http://schemas.microsoft.com/office/drawing/2014/main" id="{61559CA9-FCA7-451C-A927-4CC48FC7D9C8}"/>
              </a:ext>
            </a:extLst>
          </p:cNvPr>
          <p:cNvSpPr txBox="1"/>
          <p:nvPr/>
        </p:nvSpPr>
        <p:spPr>
          <a:xfrm>
            <a:off x="840200" y="846351"/>
            <a:ext cx="4341400" cy="2169825"/>
          </a:xfrm>
          <a:prstGeom prst="rect">
            <a:avLst/>
          </a:prstGeom>
          <a:noFill/>
        </p:spPr>
        <p:txBody>
          <a:bodyPr wrap="square" rtlCol="0">
            <a:spAutoFit/>
          </a:bodyPr>
          <a:lstStyle/>
          <a:p>
            <a:pPr marL="285750" indent="-285750">
              <a:spcBef>
                <a:spcPts val="1800"/>
              </a:spcBef>
              <a:buClr>
                <a:srgbClr val="4F81BD"/>
              </a:buClr>
              <a:buSzPct val="150000"/>
              <a:buFont typeface="Wingdings" panose="05000000000000000000" pitchFamily="2" charset="2"/>
              <a:buChar char="ü"/>
            </a:pPr>
            <a:endParaRPr lang="en-US" dirty="0"/>
          </a:p>
          <a:p>
            <a:pPr marL="285750" indent="-285750">
              <a:spcBef>
                <a:spcPts val="1800"/>
              </a:spcBef>
              <a:buClr>
                <a:srgbClr val="4F81BD"/>
              </a:buClr>
              <a:buSzPct val="150000"/>
              <a:buFont typeface="Wingdings" panose="05000000000000000000" pitchFamily="2" charset="2"/>
              <a:buChar char="ü"/>
            </a:pPr>
            <a:r>
              <a:rPr lang="en-US" dirty="0"/>
              <a:t>Proven ability to </a:t>
            </a:r>
            <a:r>
              <a:rPr lang="en-US"/>
              <a:t>grow in </a:t>
            </a:r>
            <a:r>
              <a:rPr lang="en-US" dirty="0"/>
              <a:t>all economic conditions</a:t>
            </a:r>
          </a:p>
          <a:p>
            <a:pPr marL="285750" indent="-285750">
              <a:spcBef>
                <a:spcPts val="1800"/>
              </a:spcBef>
              <a:buClr>
                <a:srgbClr val="4F81BD"/>
              </a:buClr>
              <a:buSzPct val="150000"/>
              <a:buFont typeface="Wingdings" panose="05000000000000000000" pitchFamily="2" charset="2"/>
              <a:buChar char="ü"/>
            </a:pPr>
            <a:r>
              <a:rPr lang="en-US" dirty="0"/>
              <a:t>Steady and thoughtful capital allocation</a:t>
            </a:r>
          </a:p>
          <a:p>
            <a:pPr marL="285750" indent="-285750">
              <a:spcBef>
                <a:spcPts val="1800"/>
              </a:spcBef>
              <a:buClr>
                <a:srgbClr val="4F81BD"/>
              </a:buClr>
              <a:buSzPct val="150000"/>
              <a:buFont typeface="Wingdings" panose="05000000000000000000" pitchFamily="2" charset="2"/>
              <a:buChar char="ü"/>
            </a:pPr>
            <a:r>
              <a:rPr lang="en-US" dirty="0"/>
              <a:t>Continued innovation </a:t>
            </a:r>
          </a:p>
        </p:txBody>
      </p:sp>
      <p:sp>
        <p:nvSpPr>
          <p:cNvPr id="2" name="Title 1">
            <a:extLst>
              <a:ext uri="{FF2B5EF4-FFF2-40B4-BE49-F238E27FC236}">
                <a16:creationId xmlns:a16="http://schemas.microsoft.com/office/drawing/2014/main" id="{BB1C9621-A716-4712-9FAF-8496AD144F0F}"/>
              </a:ext>
            </a:extLst>
          </p:cNvPr>
          <p:cNvSpPr>
            <a:spLocks noGrp="1"/>
          </p:cNvSpPr>
          <p:nvPr>
            <p:ph type="title"/>
          </p:nvPr>
        </p:nvSpPr>
        <p:spPr/>
        <p:txBody>
          <a:bodyPr/>
          <a:lstStyle/>
          <a:p>
            <a:r>
              <a:rPr lang="en-US" dirty="0"/>
              <a:t>What Makes </a:t>
            </a:r>
            <a:r>
              <a:rPr lang="en-US" dirty="0" err="1"/>
              <a:t>Balchem</a:t>
            </a:r>
            <a:r>
              <a:rPr lang="en-US" dirty="0"/>
              <a:t> Unique?</a:t>
            </a:r>
          </a:p>
        </p:txBody>
      </p:sp>
      <p:sp>
        <p:nvSpPr>
          <p:cNvPr id="4" name="Slide Number Placeholder 3">
            <a:extLst>
              <a:ext uri="{FF2B5EF4-FFF2-40B4-BE49-F238E27FC236}">
                <a16:creationId xmlns:a16="http://schemas.microsoft.com/office/drawing/2014/main" id="{2626402C-0FD4-4764-97BA-F89A7D0D1177}"/>
              </a:ext>
            </a:extLst>
          </p:cNvPr>
          <p:cNvSpPr>
            <a:spLocks noGrp="1"/>
          </p:cNvSpPr>
          <p:nvPr>
            <p:ph type="sldNum" sz="quarter" idx="12"/>
          </p:nvPr>
        </p:nvSpPr>
        <p:spPr/>
        <p:txBody>
          <a:bodyPr/>
          <a:lstStyle/>
          <a:p>
            <a:fld id="{9C78B1D6-8B69-448B-B720-81701B3330F4}" type="slidenum">
              <a:rPr lang="en-US" smtClean="0"/>
              <a:pPr/>
              <a:t>22</a:t>
            </a:fld>
            <a:endParaRPr lang="en-US" dirty="0"/>
          </a:p>
        </p:txBody>
      </p:sp>
      <p:sp>
        <p:nvSpPr>
          <p:cNvPr id="5" name="Text Placeholder 4">
            <a:extLst>
              <a:ext uri="{FF2B5EF4-FFF2-40B4-BE49-F238E27FC236}">
                <a16:creationId xmlns:a16="http://schemas.microsoft.com/office/drawing/2014/main" id="{2916D7B1-04AD-4E35-82A1-0418C6661563}"/>
              </a:ext>
            </a:extLst>
          </p:cNvPr>
          <p:cNvSpPr>
            <a:spLocks noGrp="1"/>
          </p:cNvSpPr>
          <p:nvPr>
            <p:ph type="body" sz="quarter" idx="13"/>
          </p:nvPr>
        </p:nvSpPr>
        <p:spPr/>
        <p:txBody>
          <a:bodyPr/>
          <a:lstStyle/>
          <a:p>
            <a:r>
              <a:rPr lang="en-US" dirty="0"/>
              <a:t>Well Positioned For The Future</a:t>
            </a:r>
          </a:p>
        </p:txBody>
      </p:sp>
      <p:sp>
        <p:nvSpPr>
          <p:cNvPr id="14" name="TextBox 13">
            <a:extLst>
              <a:ext uri="{FF2B5EF4-FFF2-40B4-BE49-F238E27FC236}">
                <a16:creationId xmlns:a16="http://schemas.microsoft.com/office/drawing/2014/main" id="{62E44EB4-DA55-40EF-8B2E-79E17F80DD1F}"/>
              </a:ext>
            </a:extLst>
          </p:cNvPr>
          <p:cNvSpPr txBox="1"/>
          <p:nvPr/>
        </p:nvSpPr>
        <p:spPr>
          <a:xfrm>
            <a:off x="840200" y="848629"/>
            <a:ext cx="4341400" cy="369332"/>
          </a:xfrm>
          <a:prstGeom prst="rect">
            <a:avLst/>
          </a:prstGeom>
          <a:solidFill>
            <a:srgbClr val="608DB6"/>
          </a:solidFill>
        </p:spPr>
        <p:txBody>
          <a:bodyPr wrap="square" rtlCol="0">
            <a:spAutoFit/>
          </a:bodyPr>
          <a:lstStyle>
            <a:defPPr>
              <a:defRPr lang="en-US"/>
            </a:defPPr>
            <a:lvl1pPr algn="ctr">
              <a:defRPr b="1">
                <a:solidFill>
                  <a:schemeClr val="bg1"/>
                </a:solidFill>
                <a:latin typeface=" arial"/>
              </a:defRPr>
            </a:lvl1pPr>
          </a:lstStyle>
          <a:p>
            <a:r>
              <a:rPr lang="en-US" dirty="0"/>
              <a:t>Proven Track Record Of Growth</a:t>
            </a:r>
          </a:p>
        </p:txBody>
      </p:sp>
      <p:sp>
        <p:nvSpPr>
          <p:cNvPr id="15" name="TextBox 14">
            <a:extLst>
              <a:ext uri="{FF2B5EF4-FFF2-40B4-BE49-F238E27FC236}">
                <a16:creationId xmlns:a16="http://schemas.microsoft.com/office/drawing/2014/main" id="{0B472D02-6BDC-4043-8322-A1973B5697B7}"/>
              </a:ext>
            </a:extLst>
          </p:cNvPr>
          <p:cNvSpPr txBox="1"/>
          <p:nvPr/>
        </p:nvSpPr>
        <p:spPr>
          <a:xfrm>
            <a:off x="6728226" y="846351"/>
            <a:ext cx="4341400" cy="369332"/>
          </a:xfrm>
          <a:prstGeom prst="rect">
            <a:avLst/>
          </a:prstGeom>
          <a:solidFill>
            <a:srgbClr val="608DB6"/>
          </a:solidFill>
        </p:spPr>
        <p:txBody>
          <a:bodyPr wrap="square" rtlCol="0">
            <a:spAutoFit/>
          </a:bodyPr>
          <a:lstStyle>
            <a:defPPr>
              <a:defRPr lang="en-US"/>
            </a:defPPr>
            <a:lvl1pPr algn="ctr">
              <a:defRPr b="1">
                <a:solidFill>
                  <a:schemeClr val="bg1"/>
                </a:solidFill>
                <a:latin typeface=" arial"/>
              </a:defRPr>
            </a:lvl1pPr>
          </a:lstStyle>
          <a:p>
            <a:r>
              <a:rPr lang="en-US" dirty="0"/>
              <a:t>Protected Positions</a:t>
            </a:r>
          </a:p>
        </p:txBody>
      </p:sp>
      <p:sp>
        <p:nvSpPr>
          <p:cNvPr id="16" name="TextBox 15">
            <a:extLst>
              <a:ext uri="{FF2B5EF4-FFF2-40B4-BE49-F238E27FC236}">
                <a16:creationId xmlns:a16="http://schemas.microsoft.com/office/drawing/2014/main" id="{A7D246D7-00FD-4663-AEDC-BFA6F8A51464}"/>
              </a:ext>
            </a:extLst>
          </p:cNvPr>
          <p:cNvSpPr txBox="1"/>
          <p:nvPr/>
        </p:nvSpPr>
        <p:spPr>
          <a:xfrm>
            <a:off x="840200" y="3244701"/>
            <a:ext cx="4341400" cy="369332"/>
          </a:xfrm>
          <a:prstGeom prst="rect">
            <a:avLst/>
          </a:prstGeom>
          <a:solidFill>
            <a:srgbClr val="608DB6"/>
          </a:solidFill>
        </p:spPr>
        <p:txBody>
          <a:bodyPr wrap="square" rtlCol="0">
            <a:spAutoFit/>
          </a:bodyPr>
          <a:lstStyle>
            <a:defPPr>
              <a:defRPr lang="en-US"/>
            </a:defPPr>
            <a:lvl1pPr algn="ctr">
              <a:defRPr b="1">
                <a:solidFill>
                  <a:schemeClr val="bg1"/>
                </a:solidFill>
                <a:latin typeface=" arial"/>
              </a:defRPr>
            </a:lvl1pPr>
          </a:lstStyle>
          <a:p>
            <a:r>
              <a:rPr lang="en-US" dirty="0"/>
              <a:t>Technologies</a:t>
            </a:r>
          </a:p>
        </p:txBody>
      </p:sp>
      <p:sp>
        <p:nvSpPr>
          <p:cNvPr id="17" name="TextBox 16">
            <a:extLst>
              <a:ext uri="{FF2B5EF4-FFF2-40B4-BE49-F238E27FC236}">
                <a16:creationId xmlns:a16="http://schemas.microsoft.com/office/drawing/2014/main" id="{39AC8E31-DA88-41C3-A2B7-3C2D0CB9123D}"/>
              </a:ext>
            </a:extLst>
          </p:cNvPr>
          <p:cNvSpPr txBox="1"/>
          <p:nvPr/>
        </p:nvSpPr>
        <p:spPr>
          <a:xfrm>
            <a:off x="6728226" y="3242423"/>
            <a:ext cx="4341400" cy="369332"/>
          </a:xfrm>
          <a:prstGeom prst="rect">
            <a:avLst/>
          </a:prstGeom>
          <a:solidFill>
            <a:srgbClr val="608DB6"/>
          </a:solidFill>
        </p:spPr>
        <p:txBody>
          <a:bodyPr wrap="square" rtlCol="0">
            <a:spAutoFit/>
          </a:bodyPr>
          <a:lstStyle>
            <a:defPPr>
              <a:defRPr lang="en-US"/>
            </a:defPPr>
            <a:lvl1pPr algn="ctr">
              <a:defRPr b="1">
                <a:solidFill>
                  <a:schemeClr val="bg1"/>
                </a:solidFill>
                <a:latin typeface=" arial"/>
              </a:defRPr>
            </a:lvl1pPr>
          </a:lstStyle>
          <a:p>
            <a:r>
              <a:rPr lang="en-US" dirty="0"/>
              <a:t>Future Upside</a:t>
            </a:r>
          </a:p>
        </p:txBody>
      </p:sp>
    </p:spTree>
    <p:extLst>
      <p:ext uri="{BB962C8B-B14F-4D97-AF65-F5344CB8AC3E}">
        <p14:creationId xmlns:p14="http://schemas.microsoft.com/office/powerpoint/2010/main" val="1720727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 Wrap Up</a:t>
            </a:r>
          </a:p>
        </p:txBody>
      </p:sp>
      <p:sp>
        <p:nvSpPr>
          <p:cNvPr id="3" name="Content Placeholder 2"/>
          <p:cNvSpPr>
            <a:spLocks noGrp="1"/>
          </p:cNvSpPr>
          <p:nvPr>
            <p:ph idx="1"/>
          </p:nvPr>
        </p:nvSpPr>
        <p:spPr/>
        <p:txBody>
          <a:bodyPr>
            <a:noAutofit/>
          </a:bodyPr>
          <a:lstStyle/>
          <a:p>
            <a:pPr defTabSz="914400" eaLnBrk="1" fontAlgn="auto" hangingPunct="1">
              <a:spcAft>
                <a:spcPts val="0"/>
              </a:spcAft>
              <a:defRPr/>
            </a:pPr>
            <a:r>
              <a:rPr lang="en-US" sz="2800" dirty="0">
                <a:solidFill>
                  <a:sysClr val="windowText" lastClr="000000"/>
                </a:solidFill>
              </a:rPr>
              <a:t>Leading Positions in Attractive Markets</a:t>
            </a:r>
          </a:p>
          <a:p>
            <a:pPr defTabSz="914400" eaLnBrk="1" fontAlgn="auto" hangingPunct="1">
              <a:spcAft>
                <a:spcPts val="0"/>
              </a:spcAft>
              <a:defRPr/>
            </a:pPr>
            <a:endParaRPr lang="en-US" sz="2800" dirty="0">
              <a:solidFill>
                <a:sysClr val="windowText" lastClr="000000"/>
              </a:solidFill>
            </a:endParaRPr>
          </a:p>
          <a:p>
            <a:pPr defTabSz="914400" eaLnBrk="1" fontAlgn="auto" hangingPunct="1">
              <a:spcAft>
                <a:spcPts val="0"/>
              </a:spcAft>
              <a:defRPr/>
            </a:pPr>
            <a:r>
              <a:rPr lang="en-US" sz="2800" dirty="0">
                <a:solidFill>
                  <a:sysClr val="windowText" lastClr="000000"/>
                </a:solidFill>
              </a:rPr>
              <a:t>Creating New Demand Through Innovation</a:t>
            </a:r>
          </a:p>
          <a:p>
            <a:pPr defTabSz="914400" eaLnBrk="1" fontAlgn="auto" hangingPunct="1">
              <a:spcAft>
                <a:spcPts val="0"/>
              </a:spcAft>
              <a:defRPr/>
            </a:pPr>
            <a:endParaRPr lang="en-US" sz="2800" dirty="0">
              <a:solidFill>
                <a:sysClr val="windowText" lastClr="000000"/>
              </a:solidFill>
            </a:endParaRPr>
          </a:p>
          <a:p>
            <a:pPr defTabSz="914400" eaLnBrk="1" fontAlgn="auto" hangingPunct="1">
              <a:spcAft>
                <a:spcPts val="0"/>
              </a:spcAft>
              <a:defRPr/>
            </a:pPr>
            <a:r>
              <a:rPr lang="en-US" sz="2800" dirty="0">
                <a:solidFill>
                  <a:sysClr val="windowText" lastClr="000000"/>
                </a:solidFill>
              </a:rPr>
              <a:t>Delivering Healthy Margins</a:t>
            </a:r>
          </a:p>
          <a:p>
            <a:pPr defTabSz="914400" eaLnBrk="1" fontAlgn="auto" hangingPunct="1">
              <a:spcAft>
                <a:spcPts val="0"/>
              </a:spcAft>
              <a:defRPr/>
            </a:pPr>
            <a:endParaRPr lang="en-US" sz="2800" dirty="0">
              <a:solidFill>
                <a:sysClr val="windowText" lastClr="000000"/>
              </a:solidFill>
            </a:endParaRPr>
          </a:p>
          <a:p>
            <a:pPr defTabSz="914400" eaLnBrk="1" fontAlgn="auto" hangingPunct="1">
              <a:spcAft>
                <a:spcPts val="0"/>
              </a:spcAft>
              <a:defRPr/>
            </a:pPr>
            <a:r>
              <a:rPr lang="en-US" sz="2800" dirty="0">
                <a:solidFill>
                  <a:sysClr val="windowText" lastClr="000000"/>
                </a:solidFill>
              </a:rPr>
              <a:t>Generating Cash Flow from Operations Available for Reinvestment</a:t>
            </a:r>
          </a:p>
          <a:p>
            <a:pPr marL="0" indent="0" defTabSz="914400" eaLnBrk="1" fontAlgn="auto" hangingPunct="1">
              <a:spcAft>
                <a:spcPts val="0"/>
              </a:spcAft>
              <a:buNone/>
              <a:defRPr/>
            </a:pPr>
            <a:endParaRPr lang="en-US" sz="2800" dirty="0">
              <a:solidFill>
                <a:sysClr val="windowText" lastClr="000000"/>
              </a:solidFill>
            </a:endParaRPr>
          </a:p>
          <a:p>
            <a:pPr defTabSz="914400" eaLnBrk="1" fontAlgn="auto" hangingPunct="1">
              <a:spcAft>
                <a:spcPts val="0"/>
              </a:spcAft>
              <a:defRPr/>
            </a:pPr>
            <a:r>
              <a:rPr lang="en-US" sz="2800" dirty="0">
                <a:solidFill>
                  <a:sysClr val="windowText" lastClr="000000"/>
                </a:solidFill>
              </a:rPr>
              <a:t>Proven Track Record</a:t>
            </a:r>
          </a:p>
        </p:txBody>
      </p:sp>
      <p:sp>
        <p:nvSpPr>
          <p:cNvPr id="4" name="Text Placeholder 3"/>
          <p:cNvSpPr>
            <a:spLocks noGrp="1"/>
          </p:cNvSpPr>
          <p:nvPr>
            <p:ph type="body" sz="quarter" idx="13"/>
          </p:nvPr>
        </p:nvSpPr>
        <p:spPr/>
        <p:txBody>
          <a:bodyPr/>
          <a:lstStyle/>
          <a:p>
            <a:r>
              <a:rPr lang="en-US" dirty="0"/>
              <a:t>Reasons To Invest</a:t>
            </a:r>
          </a:p>
        </p:txBody>
      </p:sp>
      <p:pic>
        <p:nvPicPr>
          <p:cNvPr id="5" name="Picture 4">
            <a:extLst>
              <a:ext uri="{FF2B5EF4-FFF2-40B4-BE49-F238E27FC236}">
                <a16:creationId xmlns:a16="http://schemas.microsoft.com/office/drawing/2014/main" id="{2229049E-2C2C-4BD8-841A-383A47BF1580}"/>
              </a:ext>
            </a:extLst>
          </p:cNvPr>
          <p:cNvPicPr>
            <a:picLocks noChangeAspect="1"/>
          </p:cNvPicPr>
          <p:nvPr/>
        </p:nvPicPr>
        <p:blipFill>
          <a:blip r:embed="rId3" cstate="email">
            <a:alphaModFix amt="34000"/>
            <a:extLst>
              <a:ext uri="{28A0092B-C50C-407E-A947-70E740481C1C}">
                <a14:useLocalDpi xmlns:a14="http://schemas.microsoft.com/office/drawing/2010/main"/>
              </a:ext>
            </a:extLst>
          </a:blip>
          <a:stretch>
            <a:fillRect/>
          </a:stretch>
        </p:blipFill>
        <p:spPr>
          <a:xfrm>
            <a:off x="7766346" y="1072558"/>
            <a:ext cx="2673057" cy="4876800"/>
          </a:xfrm>
          <a:prstGeom prst="rect">
            <a:avLst/>
          </a:prstGeom>
          <a:effectLst>
            <a:softEdge rad="152400"/>
          </a:effectLst>
        </p:spPr>
      </p:pic>
      <p:sp>
        <p:nvSpPr>
          <p:cNvPr id="7" name="Slide Number Placeholder 6"/>
          <p:cNvSpPr>
            <a:spLocks noGrp="1"/>
          </p:cNvSpPr>
          <p:nvPr>
            <p:ph type="sldNum" sz="quarter" idx="12"/>
          </p:nvPr>
        </p:nvSpPr>
        <p:spPr/>
        <p:txBody>
          <a:bodyPr/>
          <a:lstStyle/>
          <a:p>
            <a:fld id="{9C78B1D6-8B69-448B-B720-81701B3330F4}" type="slidenum">
              <a:rPr lang="en-US" smtClean="0"/>
              <a:pPr/>
              <a:t>23</a:t>
            </a:fld>
            <a:endParaRPr lang="en-US" dirty="0"/>
          </a:p>
        </p:txBody>
      </p:sp>
    </p:spTree>
    <p:extLst>
      <p:ext uri="{BB962C8B-B14F-4D97-AF65-F5344CB8AC3E}">
        <p14:creationId xmlns:p14="http://schemas.microsoft.com/office/powerpoint/2010/main" val="1205775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a:defRPr/>
            </a:pPr>
            <a:fld id="{ACCE85CE-18C5-4F90-975B-C47AD42FB3A3}" type="slidenum">
              <a:rPr lang="en-US" smtClean="0"/>
              <a:pPr>
                <a:defRPr/>
              </a:pPr>
              <a:t>24</a:t>
            </a:fld>
            <a:endParaRPr lang="en-US" dirty="0"/>
          </a:p>
        </p:txBody>
      </p:sp>
    </p:spTree>
    <p:extLst>
      <p:ext uri="{BB962C8B-B14F-4D97-AF65-F5344CB8AC3E}">
        <p14:creationId xmlns:p14="http://schemas.microsoft.com/office/powerpoint/2010/main" val="484085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Slide Number Placeholder 2"/>
          <p:cNvSpPr>
            <a:spLocks noGrp="1"/>
          </p:cNvSpPr>
          <p:nvPr>
            <p:ph type="sldNum" sz="quarter" idx="4"/>
          </p:nvPr>
        </p:nvSpPr>
        <p:spPr/>
        <p:txBody>
          <a:bodyPr/>
          <a:lstStyle/>
          <a:p>
            <a:pPr>
              <a:defRPr/>
            </a:pPr>
            <a:fld id="{ACCE85CE-18C5-4F90-975B-C47AD42FB3A3}" type="slidenum">
              <a:rPr lang="en-US" smtClean="0"/>
              <a:pPr>
                <a:defRPr/>
              </a:pPr>
              <a:t>25</a:t>
            </a:fld>
            <a:endParaRPr lang="en-US" dirty="0"/>
          </a:p>
        </p:txBody>
      </p:sp>
    </p:spTree>
    <p:extLst>
      <p:ext uri="{BB962C8B-B14F-4D97-AF65-F5344CB8AC3E}">
        <p14:creationId xmlns:p14="http://schemas.microsoft.com/office/powerpoint/2010/main" val="2679864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200CDF-E7DA-4D90-8588-ED144C80CEE4}"/>
              </a:ext>
            </a:extLst>
          </p:cNvPr>
          <p:cNvSpPr>
            <a:spLocks noGrp="1"/>
          </p:cNvSpPr>
          <p:nvPr>
            <p:ph type="sldNum" sz="quarter" idx="4"/>
          </p:nvPr>
        </p:nvSpPr>
        <p:spPr/>
        <p:txBody>
          <a:bodyPr/>
          <a:lstStyle/>
          <a:p>
            <a:pPr>
              <a:defRPr/>
            </a:pPr>
            <a:fld id="{ACCE85CE-18C5-4F90-975B-C47AD42FB3A3}" type="slidenum">
              <a:rPr lang="en-US" smtClean="0"/>
              <a:pPr>
                <a:defRPr/>
              </a:pPr>
              <a:t>26</a:t>
            </a:fld>
            <a:endParaRPr lang="en-US" dirty="0"/>
          </a:p>
        </p:txBody>
      </p:sp>
      <p:sp>
        <p:nvSpPr>
          <p:cNvPr id="3" name="Title 2">
            <a:extLst>
              <a:ext uri="{FF2B5EF4-FFF2-40B4-BE49-F238E27FC236}">
                <a16:creationId xmlns:a16="http://schemas.microsoft.com/office/drawing/2014/main" id="{6AB54DDA-E106-418E-BA82-C99BA3A4952B}"/>
              </a:ext>
            </a:extLst>
          </p:cNvPr>
          <p:cNvSpPr>
            <a:spLocks noGrp="1"/>
          </p:cNvSpPr>
          <p:nvPr>
            <p:ph type="title"/>
          </p:nvPr>
        </p:nvSpPr>
        <p:spPr/>
        <p:txBody>
          <a:bodyPr/>
          <a:lstStyle/>
          <a:p>
            <a:r>
              <a:rPr lang="en-US" dirty="0"/>
              <a:t>Non-GAAP Financial Information</a:t>
            </a:r>
          </a:p>
        </p:txBody>
      </p:sp>
      <p:pic>
        <p:nvPicPr>
          <p:cNvPr id="5" name="Picture 4">
            <a:extLst>
              <a:ext uri="{FF2B5EF4-FFF2-40B4-BE49-F238E27FC236}">
                <a16:creationId xmlns:a16="http://schemas.microsoft.com/office/drawing/2014/main" id="{47543ED9-0BDE-479D-AF31-62957623C9AF}"/>
              </a:ext>
            </a:extLst>
          </p:cNvPr>
          <p:cNvPicPr>
            <a:picLocks noChangeAspect="1"/>
          </p:cNvPicPr>
          <p:nvPr/>
        </p:nvPicPr>
        <p:blipFill>
          <a:blip r:embed="rId3"/>
          <a:stretch>
            <a:fillRect/>
          </a:stretch>
        </p:blipFill>
        <p:spPr>
          <a:xfrm>
            <a:off x="1830701" y="1022350"/>
            <a:ext cx="7932288" cy="3557587"/>
          </a:xfrm>
          <a:prstGeom prst="rect">
            <a:avLst/>
          </a:prstGeom>
        </p:spPr>
      </p:pic>
    </p:spTree>
    <p:extLst>
      <p:ext uri="{BB962C8B-B14F-4D97-AF65-F5344CB8AC3E}">
        <p14:creationId xmlns:p14="http://schemas.microsoft.com/office/powerpoint/2010/main" val="3954535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200CDF-E7DA-4D90-8588-ED144C80CEE4}"/>
              </a:ext>
            </a:extLst>
          </p:cNvPr>
          <p:cNvSpPr>
            <a:spLocks noGrp="1"/>
          </p:cNvSpPr>
          <p:nvPr>
            <p:ph type="sldNum" sz="quarter" idx="4"/>
          </p:nvPr>
        </p:nvSpPr>
        <p:spPr/>
        <p:txBody>
          <a:bodyPr/>
          <a:lstStyle/>
          <a:p>
            <a:pPr>
              <a:defRPr/>
            </a:pPr>
            <a:fld id="{ACCE85CE-18C5-4F90-975B-C47AD42FB3A3}" type="slidenum">
              <a:rPr lang="en-US" smtClean="0"/>
              <a:pPr>
                <a:defRPr/>
              </a:pPr>
              <a:t>27</a:t>
            </a:fld>
            <a:endParaRPr lang="en-US" dirty="0"/>
          </a:p>
        </p:txBody>
      </p:sp>
      <p:sp>
        <p:nvSpPr>
          <p:cNvPr id="3" name="Title 2">
            <a:extLst>
              <a:ext uri="{FF2B5EF4-FFF2-40B4-BE49-F238E27FC236}">
                <a16:creationId xmlns:a16="http://schemas.microsoft.com/office/drawing/2014/main" id="{6AB54DDA-E106-418E-BA82-C99BA3A4952B}"/>
              </a:ext>
            </a:extLst>
          </p:cNvPr>
          <p:cNvSpPr>
            <a:spLocks noGrp="1"/>
          </p:cNvSpPr>
          <p:nvPr>
            <p:ph type="title"/>
          </p:nvPr>
        </p:nvSpPr>
        <p:spPr/>
        <p:txBody>
          <a:bodyPr/>
          <a:lstStyle/>
          <a:p>
            <a:r>
              <a:rPr lang="en-US" dirty="0"/>
              <a:t>Non-GAAP Financial Information - Continued</a:t>
            </a:r>
          </a:p>
        </p:txBody>
      </p:sp>
      <p:pic>
        <p:nvPicPr>
          <p:cNvPr id="4" name="Picture 3">
            <a:extLst>
              <a:ext uri="{FF2B5EF4-FFF2-40B4-BE49-F238E27FC236}">
                <a16:creationId xmlns:a16="http://schemas.microsoft.com/office/drawing/2014/main" id="{7B4C2B82-B530-49D6-B94C-2EEA535DBFD8}"/>
              </a:ext>
            </a:extLst>
          </p:cNvPr>
          <p:cNvPicPr>
            <a:picLocks noChangeAspect="1"/>
          </p:cNvPicPr>
          <p:nvPr/>
        </p:nvPicPr>
        <p:blipFill>
          <a:blip r:embed="rId3"/>
          <a:stretch>
            <a:fillRect/>
          </a:stretch>
        </p:blipFill>
        <p:spPr>
          <a:xfrm>
            <a:off x="2832054" y="794929"/>
            <a:ext cx="5390261" cy="5605871"/>
          </a:xfrm>
          <a:prstGeom prst="rect">
            <a:avLst/>
          </a:prstGeom>
        </p:spPr>
      </p:pic>
    </p:spTree>
    <p:extLst>
      <p:ext uri="{BB962C8B-B14F-4D97-AF65-F5344CB8AC3E}">
        <p14:creationId xmlns:p14="http://schemas.microsoft.com/office/powerpoint/2010/main" val="3276016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200CDF-E7DA-4D90-8588-ED144C80CEE4}"/>
              </a:ext>
            </a:extLst>
          </p:cNvPr>
          <p:cNvSpPr>
            <a:spLocks noGrp="1"/>
          </p:cNvSpPr>
          <p:nvPr>
            <p:ph type="sldNum" sz="quarter" idx="4"/>
          </p:nvPr>
        </p:nvSpPr>
        <p:spPr/>
        <p:txBody>
          <a:bodyPr/>
          <a:lstStyle/>
          <a:p>
            <a:pPr>
              <a:defRPr/>
            </a:pPr>
            <a:fld id="{ACCE85CE-18C5-4F90-975B-C47AD42FB3A3}" type="slidenum">
              <a:rPr lang="en-US" smtClean="0"/>
              <a:pPr>
                <a:defRPr/>
              </a:pPr>
              <a:t>28</a:t>
            </a:fld>
            <a:endParaRPr lang="en-US" dirty="0"/>
          </a:p>
        </p:txBody>
      </p:sp>
      <p:sp>
        <p:nvSpPr>
          <p:cNvPr id="3" name="Title 2">
            <a:extLst>
              <a:ext uri="{FF2B5EF4-FFF2-40B4-BE49-F238E27FC236}">
                <a16:creationId xmlns:a16="http://schemas.microsoft.com/office/drawing/2014/main" id="{6AB54DDA-E106-418E-BA82-C99BA3A4952B}"/>
              </a:ext>
            </a:extLst>
          </p:cNvPr>
          <p:cNvSpPr>
            <a:spLocks noGrp="1"/>
          </p:cNvSpPr>
          <p:nvPr>
            <p:ph type="title"/>
          </p:nvPr>
        </p:nvSpPr>
        <p:spPr/>
        <p:txBody>
          <a:bodyPr/>
          <a:lstStyle/>
          <a:p>
            <a:r>
              <a:rPr lang="en-US" dirty="0"/>
              <a:t>Non-GAAP Financial Information - Continued</a:t>
            </a:r>
          </a:p>
        </p:txBody>
      </p:sp>
      <p:pic>
        <p:nvPicPr>
          <p:cNvPr id="4" name="Picture 3">
            <a:extLst>
              <a:ext uri="{FF2B5EF4-FFF2-40B4-BE49-F238E27FC236}">
                <a16:creationId xmlns:a16="http://schemas.microsoft.com/office/drawing/2014/main" id="{24D7FFB4-B585-45A7-B0F0-1EEC4B2A319C}"/>
              </a:ext>
            </a:extLst>
          </p:cNvPr>
          <p:cNvPicPr>
            <a:picLocks noChangeAspect="1"/>
          </p:cNvPicPr>
          <p:nvPr/>
        </p:nvPicPr>
        <p:blipFill>
          <a:blip r:embed="rId3"/>
          <a:stretch>
            <a:fillRect/>
          </a:stretch>
        </p:blipFill>
        <p:spPr>
          <a:xfrm>
            <a:off x="2648222" y="952363"/>
            <a:ext cx="6076950" cy="3838575"/>
          </a:xfrm>
          <a:prstGeom prst="rect">
            <a:avLst/>
          </a:prstGeom>
        </p:spPr>
      </p:pic>
    </p:spTree>
    <p:extLst>
      <p:ext uri="{BB962C8B-B14F-4D97-AF65-F5344CB8AC3E}">
        <p14:creationId xmlns:p14="http://schemas.microsoft.com/office/powerpoint/2010/main" val="34441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200CDF-E7DA-4D90-8588-ED144C80CEE4}"/>
              </a:ext>
            </a:extLst>
          </p:cNvPr>
          <p:cNvSpPr>
            <a:spLocks noGrp="1"/>
          </p:cNvSpPr>
          <p:nvPr>
            <p:ph type="sldNum" sz="quarter" idx="4"/>
          </p:nvPr>
        </p:nvSpPr>
        <p:spPr/>
        <p:txBody>
          <a:bodyPr/>
          <a:lstStyle/>
          <a:p>
            <a:pPr>
              <a:defRPr/>
            </a:pPr>
            <a:fld id="{ACCE85CE-18C5-4F90-975B-C47AD42FB3A3}" type="slidenum">
              <a:rPr lang="en-US" smtClean="0"/>
              <a:pPr>
                <a:defRPr/>
              </a:pPr>
              <a:t>29</a:t>
            </a:fld>
            <a:endParaRPr lang="en-US" dirty="0"/>
          </a:p>
        </p:txBody>
      </p:sp>
      <p:sp>
        <p:nvSpPr>
          <p:cNvPr id="3" name="Title 2">
            <a:extLst>
              <a:ext uri="{FF2B5EF4-FFF2-40B4-BE49-F238E27FC236}">
                <a16:creationId xmlns:a16="http://schemas.microsoft.com/office/drawing/2014/main" id="{6AB54DDA-E106-418E-BA82-C99BA3A4952B}"/>
              </a:ext>
            </a:extLst>
          </p:cNvPr>
          <p:cNvSpPr>
            <a:spLocks noGrp="1"/>
          </p:cNvSpPr>
          <p:nvPr>
            <p:ph type="title"/>
          </p:nvPr>
        </p:nvSpPr>
        <p:spPr/>
        <p:txBody>
          <a:bodyPr/>
          <a:lstStyle/>
          <a:p>
            <a:r>
              <a:rPr lang="en-US" dirty="0"/>
              <a:t>Non-GAAP Financial Information - Continued</a:t>
            </a:r>
          </a:p>
        </p:txBody>
      </p:sp>
      <p:pic>
        <p:nvPicPr>
          <p:cNvPr id="6" name="Picture 5">
            <a:extLst>
              <a:ext uri="{FF2B5EF4-FFF2-40B4-BE49-F238E27FC236}">
                <a16:creationId xmlns:a16="http://schemas.microsoft.com/office/drawing/2014/main" id="{D5290BFD-3E66-4CD6-B00C-569357B2123F}"/>
              </a:ext>
            </a:extLst>
          </p:cNvPr>
          <p:cNvPicPr>
            <a:picLocks noChangeAspect="1"/>
          </p:cNvPicPr>
          <p:nvPr/>
        </p:nvPicPr>
        <p:blipFill>
          <a:blip r:embed="rId3"/>
          <a:stretch>
            <a:fillRect/>
          </a:stretch>
        </p:blipFill>
        <p:spPr>
          <a:xfrm>
            <a:off x="2542781" y="911472"/>
            <a:ext cx="6067425" cy="3038475"/>
          </a:xfrm>
          <a:prstGeom prst="rect">
            <a:avLst/>
          </a:prstGeom>
        </p:spPr>
      </p:pic>
      <p:pic>
        <p:nvPicPr>
          <p:cNvPr id="7" name="Picture 6">
            <a:extLst>
              <a:ext uri="{FF2B5EF4-FFF2-40B4-BE49-F238E27FC236}">
                <a16:creationId xmlns:a16="http://schemas.microsoft.com/office/drawing/2014/main" id="{8B908594-65D7-45E2-A74C-7EE879629486}"/>
              </a:ext>
            </a:extLst>
          </p:cNvPr>
          <p:cNvPicPr>
            <a:picLocks noChangeAspect="1"/>
          </p:cNvPicPr>
          <p:nvPr/>
        </p:nvPicPr>
        <p:blipFill>
          <a:blip r:embed="rId4"/>
          <a:stretch>
            <a:fillRect/>
          </a:stretch>
        </p:blipFill>
        <p:spPr>
          <a:xfrm>
            <a:off x="2542781" y="4170755"/>
            <a:ext cx="6038850" cy="1600200"/>
          </a:xfrm>
          <a:prstGeom prst="rect">
            <a:avLst/>
          </a:prstGeom>
        </p:spPr>
      </p:pic>
    </p:spTree>
    <p:extLst>
      <p:ext uri="{BB962C8B-B14F-4D97-AF65-F5344CB8AC3E}">
        <p14:creationId xmlns:p14="http://schemas.microsoft.com/office/powerpoint/2010/main" val="826943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p:txBody>
          <a:bodyPr/>
          <a:lstStyle/>
          <a:p>
            <a:r>
              <a:rPr lang="en-US" dirty="0"/>
              <a:t>A Global Health And Nutrition Focused Company With A 50+ Year History</a:t>
            </a:r>
          </a:p>
        </p:txBody>
      </p:sp>
      <p:sp>
        <p:nvSpPr>
          <p:cNvPr id="2" name="Title 1"/>
          <p:cNvSpPr>
            <a:spLocks noGrp="1"/>
          </p:cNvSpPr>
          <p:nvPr>
            <p:ph type="title"/>
          </p:nvPr>
        </p:nvSpPr>
        <p:spPr/>
        <p:txBody>
          <a:bodyPr/>
          <a:lstStyle/>
          <a:p>
            <a:r>
              <a:rPr lang="en-US" dirty="0"/>
              <a:t>Balchem Corporation</a:t>
            </a:r>
          </a:p>
        </p:txBody>
      </p:sp>
      <p:sp>
        <p:nvSpPr>
          <p:cNvPr id="5" name="Rectangle 4"/>
          <p:cNvSpPr/>
          <p:nvPr/>
        </p:nvSpPr>
        <p:spPr>
          <a:xfrm>
            <a:off x="609600" y="759197"/>
            <a:ext cx="10972800" cy="973248"/>
          </a:xfrm>
          <a:prstGeom prst="rect">
            <a:avLst/>
          </a:prstGeom>
          <a:solidFill>
            <a:srgbClr val="2389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3"/>
          <p:cNvSpPr txBox="1">
            <a:spLocks noChangeArrowheads="1"/>
          </p:cNvSpPr>
          <p:nvPr/>
        </p:nvSpPr>
        <p:spPr bwMode="auto">
          <a:xfrm>
            <a:off x="737755" y="882973"/>
            <a:ext cx="10722725" cy="707716"/>
          </a:xfrm>
          <a:prstGeom prst="rect">
            <a:avLst/>
          </a:prstGeom>
          <a:noFill/>
          <a:ln w="9525">
            <a:noFill/>
            <a:round/>
            <a:headEnd/>
            <a:tailEnd/>
          </a:ln>
          <a:effectLst/>
        </p:spPr>
        <p:txBody>
          <a:bodyPr vert="horz" wrap="square" lIns="0" tIns="25602" rIns="0" bIns="0" numCol="1" anchor="t" anchorCtr="0" compatLnSpc="1">
            <a:prstTxWarp prst="textNoShape">
              <a:avLst/>
            </a:prstTxWarp>
          </a:bodyPr>
          <a:lstStyle/>
          <a:p>
            <a:pPr algn="ctr" defTabSz="414726">
              <a:spcAft>
                <a:spcPts val="0"/>
              </a:spcAft>
              <a:buClr>
                <a:schemeClr val="tx1">
                  <a:lumMod val="75000"/>
                  <a:lumOff val="25000"/>
                </a:schemeClr>
              </a:buClr>
              <a:buSzPct val="100000"/>
              <a:defRPr/>
            </a:pPr>
            <a:r>
              <a:rPr lang="en-US" sz="2400" i="1" dirty="0">
                <a:solidFill>
                  <a:srgbClr val="FFFFFF"/>
                </a:solidFill>
                <a:latin typeface="Arial" panose="020B0604020202020204" pitchFamily="34" charset="0"/>
                <a:cs typeface="Arial" panose="020B0604020202020204" pitchFamily="34" charset="0"/>
              </a:rPr>
              <a:t>Balchem develops, manufactures, and markets specialty ingredients that help</a:t>
            </a:r>
          </a:p>
          <a:p>
            <a:pPr algn="ctr" defTabSz="414726">
              <a:spcAft>
                <a:spcPts val="0"/>
              </a:spcAft>
              <a:buClr>
                <a:schemeClr val="tx1">
                  <a:lumMod val="75000"/>
                  <a:lumOff val="25000"/>
                </a:schemeClr>
              </a:buClr>
              <a:buSzPct val="100000"/>
              <a:defRPr/>
            </a:pPr>
            <a:r>
              <a:rPr lang="en-US" sz="2400" i="1" dirty="0">
                <a:solidFill>
                  <a:srgbClr val="FFFFFF"/>
                </a:solidFill>
                <a:latin typeface="Arial" panose="020B0604020202020204" pitchFamily="34" charset="0"/>
                <a:cs typeface="Arial" panose="020B0604020202020204" pitchFamily="34" charset="0"/>
              </a:rPr>
              <a:t> make the world a healthier place</a:t>
            </a:r>
            <a:endParaRPr lang="en-US" sz="2400" kern="0" dirty="0">
              <a:solidFill>
                <a:srgbClr val="FFFFFF"/>
              </a:solidFill>
              <a:latin typeface="Arial" panose="020B0604020202020204" pitchFamily="34" charset="0"/>
              <a:cs typeface="Arial" panose="020B0604020202020204" pitchFamily="34" charset="0"/>
            </a:endParaRPr>
          </a:p>
          <a:p>
            <a:pPr algn="ctr" defTabSz="414726">
              <a:lnSpc>
                <a:spcPct val="110000"/>
              </a:lnSpc>
              <a:spcAft>
                <a:spcPts val="1282"/>
              </a:spcAft>
              <a:buClr>
                <a:schemeClr val="tx1">
                  <a:lumMod val="75000"/>
                  <a:lumOff val="25000"/>
                </a:schemeClr>
              </a:buClr>
              <a:buSzPct val="100000"/>
              <a:defRPr/>
            </a:pPr>
            <a:endParaRPr lang="en-US" kern="0" dirty="0">
              <a:solidFill>
                <a:srgbClr val="FFFFFF"/>
              </a:solidFill>
              <a:latin typeface="+mn-lt"/>
            </a:endParaRPr>
          </a:p>
        </p:txBody>
      </p:sp>
      <p:sp>
        <p:nvSpPr>
          <p:cNvPr id="7" name="Rectangle 6"/>
          <p:cNvSpPr/>
          <p:nvPr/>
        </p:nvSpPr>
        <p:spPr>
          <a:xfrm>
            <a:off x="609600" y="1886616"/>
            <a:ext cx="7406640" cy="26452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panose="020B0604020202020204" pitchFamily="34" charset="0"/>
                <a:cs typeface="Arial" panose="020B0604020202020204" pitchFamily="34" charset="0"/>
              </a:rPr>
              <a:t>Highlights</a:t>
            </a:r>
          </a:p>
        </p:txBody>
      </p:sp>
      <p:sp>
        <p:nvSpPr>
          <p:cNvPr id="8" name="Rectangle 3"/>
          <p:cNvSpPr txBox="1">
            <a:spLocks noChangeArrowheads="1"/>
          </p:cNvSpPr>
          <p:nvPr/>
        </p:nvSpPr>
        <p:spPr bwMode="auto">
          <a:xfrm>
            <a:off x="609600" y="2152700"/>
            <a:ext cx="7406640" cy="3811682"/>
          </a:xfrm>
          <a:prstGeom prst="rect">
            <a:avLst/>
          </a:prstGeom>
          <a:solidFill>
            <a:schemeClr val="bg1">
              <a:lumMod val="95000"/>
            </a:schemeClr>
          </a:solidFill>
          <a:ln w="9525">
            <a:noFill/>
            <a:round/>
            <a:headEnd/>
            <a:tailEnd/>
          </a:ln>
          <a:effectLst/>
        </p:spPr>
        <p:txBody>
          <a:bodyPr vert="horz" wrap="square" lIns="0" tIns="25602" rIns="0" bIns="0" numCol="1" anchor="t" anchorCtr="0" compatLnSpc="1">
            <a:prstTxWarp prst="textNoShape">
              <a:avLst/>
            </a:prstTxWarp>
          </a:bodyPr>
          <a:lstStyle/>
          <a:p>
            <a:pPr marL="457200" indent="-171450" defTabSz="414726">
              <a:lnSpc>
                <a:spcPct val="0"/>
              </a:lnSpc>
              <a:spcAft>
                <a:spcPts val="1282"/>
              </a:spcAft>
              <a:buClr>
                <a:schemeClr val="tx1">
                  <a:lumMod val="75000"/>
                  <a:lumOff val="25000"/>
                </a:schemeClr>
              </a:buClr>
              <a:buSzPct val="100000"/>
              <a:buFont typeface="Arial"/>
              <a:buChar char="•"/>
              <a:defRPr/>
            </a:pPr>
            <a:endParaRPr lang="en-US" sz="200" kern="0" dirty="0">
              <a:latin typeface="Arial" panose="020B0604020202020204" pitchFamily="34" charset="0"/>
              <a:cs typeface="Arial" panose="020B0604020202020204" pitchFamily="34" charset="0"/>
            </a:endParaRPr>
          </a:p>
          <a:p>
            <a:pPr marL="457200" indent="-171450" defTabSz="414726">
              <a:lnSpc>
                <a:spcPct val="93000"/>
              </a:lnSpc>
              <a:spcAft>
                <a:spcPts val="1000"/>
              </a:spcAft>
              <a:buClr>
                <a:schemeClr val="tx1">
                  <a:lumMod val="75000"/>
                  <a:lumOff val="25000"/>
                </a:schemeClr>
              </a:buClr>
              <a:buSzPct val="100000"/>
              <a:buFont typeface="Arial"/>
              <a:buChar char="•"/>
              <a:defRPr/>
            </a:pPr>
            <a:r>
              <a:rPr lang="en-US" sz="1400" kern="0" dirty="0">
                <a:latin typeface="Arial" panose="020B0604020202020204" pitchFamily="34" charset="0"/>
                <a:cs typeface="Arial" panose="020B0604020202020204" pitchFamily="34" charset="0"/>
              </a:rPr>
              <a:t>NASDAQ: BCPC </a:t>
            </a:r>
          </a:p>
          <a:p>
            <a:pPr marL="457200" indent="-171450" defTabSz="414726">
              <a:lnSpc>
                <a:spcPct val="93000"/>
              </a:lnSpc>
              <a:spcAft>
                <a:spcPts val="1000"/>
              </a:spcAft>
              <a:buClr>
                <a:schemeClr val="tx1">
                  <a:lumMod val="75000"/>
                  <a:lumOff val="25000"/>
                </a:schemeClr>
              </a:buClr>
              <a:buSzPct val="100000"/>
              <a:buFont typeface="Arial"/>
              <a:buChar char="•"/>
              <a:defRPr/>
            </a:pPr>
            <a:r>
              <a:rPr lang="en-US" sz="1400" kern="0" dirty="0">
                <a:latin typeface="Arial" panose="020B0604020202020204" pitchFamily="34" charset="0"/>
                <a:cs typeface="Arial" panose="020B0604020202020204" pitchFamily="34" charset="0"/>
              </a:rPr>
              <a:t>Founded in 1967</a:t>
            </a:r>
          </a:p>
          <a:p>
            <a:pPr marL="457200" indent="-171450" defTabSz="414726">
              <a:lnSpc>
                <a:spcPct val="93000"/>
              </a:lnSpc>
              <a:spcAft>
                <a:spcPts val="1000"/>
              </a:spcAft>
              <a:buClr>
                <a:schemeClr val="tx1">
                  <a:lumMod val="75000"/>
                  <a:lumOff val="25000"/>
                </a:schemeClr>
              </a:buClr>
              <a:buSzPct val="100000"/>
              <a:buFont typeface="Arial"/>
              <a:buChar char="•"/>
              <a:defRPr/>
            </a:pPr>
            <a:r>
              <a:rPr lang="en-US" sz="1400" kern="0" dirty="0">
                <a:latin typeface="Arial" panose="020B0604020202020204" pitchFamily="34" charset="0"/>
                <a:cs typeface="Arial" panose="020B0604020202020204" pitchFamily="34" charset="0"/>
              </a:rPr>
              <a:t>Headquarters:  New Hampton, NY</a:t>
            </a:r>
          </a:p>
          <a:p>
            <a:pPr marL="457200" indent="-171450" defTabSz="414726">
              <a:lnSpc>
                <a:spcPct val="93000"/>
              </a:lnSpc>
              <a:spcAft>
                <a:spcPts val="1000"/>
              </a:spcAft>
              <a:buClr>
                <a:schemeClr val="tx1">
                  <a:lumMod val="75000"/>
                  <a:lumOff val="25000"/>
                </a:schemeClr>
              </a:buClr>
              <a:buSzPct val="100000"/>
              <a:buFont typeface="Arial"/>
              <a:buChar char="•"/>
              <a:defRPr/>
            </a:pPr>
            <a:r>
              <a:rPr lang="en-US" sz="1400" kern="0" dirty="0">
                <a:latin typeface="Arial" panose="020B0604020202020204" pitchFamily="34" charset="0"/>
                <a:cs typeface="Arial" panose="020B0604020202020204" pitchFamily="34" charset="0"/>
              </a:rPr>
              <a:t>Approximately 1,300 Employees</a:t>
            </a:r>
          </a:p>
          <a:p>
            <a:pPr marL="457200" indent="-171450" defTabSz="414726">
              <a:lnSpc>
                <a:spcPct val="93000"/>
              </a:lnSpc>
              <a:spcAft>
                <a:spcPts val="1000"/>
              </a:spcAft>
              <a:buClr>
                <a:schemeClr val="tx1">
                  <a:lumMod val="75000"/>
                  <a:lumOff val="25000"/>
                </a:schemeClr>
              </a:buClr>
              <a:buSzPct val="100000"/>
              <a:buFont typeface="Arial"/>
              <a:buChar char="•"/>
              <a:defRPr/>
            </a:pPr>
            <a:r>
              <a:rPr lang="en-US" sz="1400" kern="0" dirty="0">
                <a:latin typeface="Arial" panose="020B0604020202020204" pitchFamily="34" charset="0"/>
                <a:cs typeface="Arial" panose="020B0604020202020204" pitchFamily="34" charset="0"/>
              </a:rPr>
              <a:t>21 Manufacturing Sites: </a:t>
            </a:r>
          </a:p>
          <a:p>
            <a:pPr marL="857250" lvl="1" indent="-171450" defTabSz="414726">
              <a:lnSpc>
                <a:spcPct val="50000"/>
              </a:lnSpc>
              <a:spcAft>
                <a:spcPts val="1000"/>
              </a:spcAft>
              <a:buClr>
                <a:schemeClr val="tx1">
                  <a:lumMod val="75000"/>
                  <a:lumOff val="25000"/>
                </a:schemeClr>
              </a:buClr>
              <a:buSzPct val="100000"/>
              <a:buFontTx/>
              <a:buChar char="-"/>
              <a:defRPr/>
            </a:pPr>
            <a:r>
              <a:rPr lang="en-US" sz="1400" kern="0" dirty="0">
                <a:latin typeface="Arial" panose="020B0604020202020204" pitchFamily="34" charset="0"/>
                <a:cs typeface="Arial" panose="020B0604020202020204" pitchFamily="34" charset="0"/>
              </a:rPr>
              <a:t>17 in North America</a:t>
            </a:r>
          </a:p>
          <a:p>
            <a:pPr marL="857250" lvl="2" indent="-171450" defTabSz="414726">
              <a:lnSpc>
                <a:spcPct val="50000"/>
              </a:lnSpc>
              <a:spcAft>
                <a:spcPts val="1000"/>
              </a:spcAft>
              <a:buClr>
                <a:schemeClr val="tx1">
                  <a:lumMod val="75000"/>
                  <a:lumOff val="25000"/>
                </a:schemeClr>
              </a:buClr>
              <a:buSzPct val="100000"/>
              <a:buFontTx/>
              <a:buChar char="-"/>
              <a:defRPr/>
            </a:pPr>
            <a:r>
              <a:rPr lang="en-US" sz="1400" kern="0" dirty="0">
                <a:latin typeface="Arial" panose="020B0604020202020204" pitchFamily="34" charset="0"/>
                <a:cs typeface="Arial" panose="020B0604020202020204" pitchFamily="34" charset="0"/>
              </a:rPr>
              <a:t>  3 in Europe </a:t>
            </a:r>
          </a:p>
          <a:p>
            <a:pPr marL="857250" lvl="2" indent="-171450" defTabSz="414726">
              <a:lnSpc>
                <a:spcPct val="50000"/>
              </a:lnSpc>
              <a:spcAft>
                <a:spcPts val="1000"/>
              </a:spcAft>
              <a:buClr>
                <a:schemeClr val="tx1">
                  <a:lumMod val="75000"/>
                  <a:lumOff val="25000"/>
                </a:schemeClr>
              </a:buClr>
              <a:buSzPct val="100000"/>
              <a:buFontTx/>
              <a:buChar char="-"/>
              <a:defRPr/>
            </a:pPr>
            <a:r>
              <a:rPr lang="en-US" sz="1400" kern="0" dirty="0">
                <a:latin typeface="Arial" panose="020B0604020202020204" pitchFamily="34" charset="0"/>
                <a:cs typeface="Arial" panose="020B0604020202020204" pitchFamily="34" charset="0"/>
              </a:rPr>
              <a:t>  1 in Asia</a:t>
            </a:r>
          </a:p>
          <a:p>
            <a:pPr lvl="1" indent="-171450" defTabSz="414726">
              <a:lnSpc>
                <a:spcPct val="93000"/>
              </a:lnSpc>
              <a:spcAft>
                <a:spcPts val="1000"/>
              </a:spcAft>
              <a:buClr>
                <a:schemeClr val="tx1">
                  <a:lumMod val="75000"/>
                  <a:lumOff val="25000"/>
                </a:schemeClr>
              </a:buClr>
              <a:buSzPct val="100000"/>
              <a:buFont typeface="Arial"/>
              <a:buChar char="•"/>
              <a:defRPr/>
            </a:pPr>
            <a:r>
              <a:rPr lang="en-US" sz="1400" kern="0" dirty="0">
                <a:latin typeface="Arial" panose="020B0604020202020204" pitchFamily="34" charset="0"/>
                <a:cs typeface="Arial" panose="020B0604020202020204" pitchFamily="34" charset="0"/>
              </a:rPr>
              <a:t>5 Technology Centers</a:t>
            </a:r>
          </a:p>
          <a:p>
            <a:pPr marL="457200" indent="-171450" defTabSz="414726">
              <a:lnSpc>
                <a:spcPct val="93000"/>
              </a:lnSpc>
              <a:spcAft>
                <a:spcPts val="1000"/>
              </a:spcAft>
              <a:buClr>
                <a:schemeClr val="tx1">
                  <a:lumMod val="75000"/>
                  <a:lumOff val="25000"/>
                </a:schemeClr>
              </a:buClr>
              <a:buSzPct val="100000"/>
              <a:buFont typeface="Arial"/>
              <a:buChar char="•"/>
              <a:defRPr/>
            </a:pPr>
            <a:r>
              <a:rPr lang="en-US" sz="1400" kern="0" dirty="0">
                <a:latin typeface="Arial" panose="020B0604020202020204" pitchFamily="34" charset="0"/>
                <a:cs typeface="Arial" panose="020B0604020202020204" pitchFamily="34" charset="0"/>
              </a:rPr>
              <a:t>2020 Revenues of $704M</a:t>
            </a:r>
          </a:p>
          <a:p>
            <a:pPr marL="457200" indent="-171450" defTabSz="414726">
              <a:lnSpc>
                <a:spcPct val="93000"/>
              </a:lnSpc>
              <a:spcAft>
                <a:spcPts val="1000"/>
              </a:spcAft>
              <a:buClr>
                <a:schemeClr val="tx1">
                  <a:lumMod val="75000"/>
                  <a:lumOff val="25000"/>
                </a:schemeClr>
              </a:buClr>
              <a:buSzPct val="100000"/>
              <a:buFont typeface="Arial"/>
              <a:buChar char="•"/>
              <a:defRPr/>
            </a:pPr>
            <a:r>
              <a:rPr lang="en-US" sz="1400" kern="0" dirty="0">
                <a:latin typeface="Arial" panose="020B0604020202020204" pitchFamily="34" charset="0"/>
                <a:cs typeface="Arial" panose="020B0604020202020204" pitchFamily="34" charset="0"/>
              </a:rPr>
              <a:t>2020 Adj. EBITDA of $174M or 25% of sales</a:t>
            </a:r>
          </a:p>
          <a:p>
            <a:pPr marL="457200" indent="-171450" defTabSz="414726">
              <a:lnSpc>
                <a:spcPct val="93000"/>
              </a:lnSpc>
              <a:spcAft>
                <a:spcPts val="1000"/>
              </a:spcAft>
              <a:buClr>
                <a:schemeClr val="tx1">
                  <a:lumMod val="75000"/>
                  <a:lumOff val="25000"/>
                </a:schemeClr>
              </a:buClr>
              <a:buSzPct val="100000"/>
              <a:buFont typeface="Arial"/>
              <a:buChar char="•"/>
              <a:defRPr/>
            </a:pPr>
            <a:r>
              <a:rPr lang="en-US" sz="1400" kern="0" dirty="0">
                <a:latin typeface="Arial" panose="020B0604020202020204" pitchFamily="34" charset="0"/>
                <a:cs typeface="Arial" panose="020B0604020202020204" pitchFamily="34" charset="0"/>
              </a:rPr>
              <a:t>2020 Cash Flow From Operations of $150M</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6240" y="1886615"/>
            <a:ext cx="3566160" cy="4077767"/>
          </a:xfrm>
          <a:prstGeom prst="rect">
            <a:avLst/>
          </a:prstGeom>
        </p:spPr>
      </p:pic>
      <p:sp>
        <p:nvSpPr>
          <p:cNvPr id="3" name="Slide Number Placeholder 2"/>
          <p:cNvSpPr>
            <a:spLocks noGrp="1"/>
          </p:cNvSpPr>
          <p:nvPr>
            <p:ph type="sldNum" sz="quarter" idx="4"/>
          </p:nvPr>
        </p:nvSpPr>
        <p:spPr/>
        <p:txBody>
          <a:bodyPr/>
          <a:lstStyle/>
          <a:p>
            <a:pPr>
              <a:defRPr/>
            </a:pPr>
            <a:fld id="{ACCE85CE-18C5-4F90-975B-C47AD42FB3A3}" type="slidenum">
              <a:rPr lang="en-US" smtClean="0"/>
              <a:pPr>
                <a:defRPr/>
              </a:pPr>
              <a:t>3</a:t>
            </a:fld>
            <a:endParaRPr lang="en-US" dirty="0"/>
          </a:p>
        </p:txBody>
      </p:sp>
    </p:spTree>
    <p:extLst>
      <p:ext uri="{BB962C8B-B14F-4D97-AF65-F5344CB8AC3E}">
        <p14:creationId xmlns:p14="http://schemas.microsoft.com/office/powerpoint/2010/main" val="13982111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200CDF-E7DA-4D90-8588-ED144C80CEE4}"/>
              </a:ext>
            </a:extLst>
          </p:cNvPr>
          <p:cNvSpPr>
            <a:spLocks noGrp="1"/>
          </p:cNvSpPr>
          <p:nvPr>
            <p:ph type="sldNum" sz="quarter" idx="4"/>
          </p:nvPr>
        </p:nvSpPr>
        <p:spPr/>
        <p:txBody>
          <a:bodyPr/>
          <a:lstStyle/>
          <a:p>
            <a:pPr>
              <a:defRPr/>
            </a:pPr>
            <a:fld id="{ACCE85CE-18C5-4F90-975B-C47AD42FB3A3}" type="slidenum">
              <a:rPr lang="en-US" smtClean="0"/>
              <a:pPr>
                <a:defRPr/>
              </a:pPr>
              <a:t>30</a:t>
            </a:fld>
            <a:endParaRPr lang="en-US" dirty="0"/>
          </a:p>
        </p:txBody>
      </p:sp>
      <p:sp>
        <p:nvSpPr>
          <p:cNvPr id="3" name="Title 2">
            <a:extLst>
              <a:ext uri="{FF2B5EF4-FFF2-40B4-BE49-F238E27FC236}">
                <a16:creationId xmlns:a16="http://schemas.microsoft.com/office/drawing/2014/main" id="{6AB54DDA-E106-418E-BA82-C99BA3A4952B}"/>
              </a:ext>
            </a:extLst>
          </p:cNvPr>
          <p:cNvSpPr>
            <a:spLocks noGrp="1"/>
          </p:cNvSpPr>
          <p:nvPr>
            <p:ph type="title"/>
          </p:nvPr>
        </p:nvSpPr>
        <p:spPr/>
        <p:txBody>
          <a:bodyPr/>
          <a:lstStyle/>
          <a:p>
            <a:r>
              <a:rPr lang="en-US" dirty="0"/>
              <a:t>Non-GAAP Financial Information - Continued</a:t>
            </a:r>
          </a:p>
        </p:txBody>
      </p:sp>
      <p:pic>
        <p:nvPicPr>
          <p:cNvPr id="4" name="Picture 3">
            <a:extLst>
              <a:ext uri="{FF2B5EF4-FFF2-40B4-BE49-F238E27FC236}">
                <a16:creationId xmlns:a16="http://schemas.microsoft.com/office/drawing/2014/main" id="{5D39A351-9A78-4C85-A993-A8DDC78BE682}"/>
              </a:ext>
            </a:extLst>
          </p:cNvPr>
          <p:cNvPicPr>
            <a:picLocks noChangeAspect="1"/>
          </p:cNvPicPr>
          <p:nvPr/>
        </p:nvPicPr>
        <p:blipFill>
          <a:blip r:embed="rId3"/>
          <a:stretch>
            <a:fillRect/>
          </a:stretch>
        </p:blipFill>
        <p:spPr>
          <a:xfrm>
            <a:off x="2701290" y="925149"/>
            <a:ext cx="6057900" cy="5286375"/>
          </a:xfrm>
          <a:prstGeom prst="rect">
            <a:avLst/>
          </a:prstGeom>
        </p:spPr>
      </p:pic>
    </p:spTree>
    <p:extLst>
      <p:ext uri="{BB962C8B-B14F-4D97-AF65-F5344CB8AC3E}">
        <p14:creationId xmlns:p14="http://schemas.microsoft.com/office/powerpoint/2010/main" val="268544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en-US" dirty="0"/>
              <a:t>Executive Leadership</a:t>
            </a:r>
          </a:p>
        </p:txBody>
      </p:sp>
      <p:sp>
        <p:nvSpPr>
          <p:cNvPr id="2" name="Title 1"/>
          <p:cNvSpPr>
            <a:spLocks noGrp="1"/>
          </p:cNvSpPr>
          <p:nvPr>
            <p:ph type="title"/>
          </p:nvPr>
        </p:nvSpPr>
        <p:spPr/>
        <p:txBody>
          <a:bodyPr/>
          <a:lstStyle/>
          <a:p>
            <a:r>
              <a:rPr lang="en-US" dirty="0"/>
              <a:t>Leadership</a:t>
            </a:r>
          </a:p>
        </p:txBody>
      </p:sp>
      <p:cxnSp>
        <p:nvCxnSpPr>
          <p:cNvPr id="4" name="Straight Connector 3"/>
          <p:cNvCxnSpPr/>
          <p:nvPr/>
        </p:nvCxnSpPr>
        <p:spPr>
          <a:xfrm flipV="1">
            <a:off x="1061720" y="3384510"/>
            <a:ext cx="9966960" cy="3600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3"/>
          <a:stretch>
            <a:fillRect/>
          </a:stretch>
        </p:blipFill>
        <p:spPr>
          <a:xfrm>
            <a:off x="1049066" y="905570"/>
            <a:ext cx="1935624" cy="2398285"/>
          </a:xfrm>
          <a:prstGeom prst="rect">
            <a:avLst/>
          </a:prstGeom>
        </p:spPr>
      </p:pic>
      <p:pic>
        <p:nvPicPr>
          <p:cNvPr id="7" name="Picture 6"/>
          <p:cNvPicPr>
            <a:picLocks noChangeAspect="1"/>
          </p:cNvPicPr>
          <p:nvPr/>
        </p:nvPicPr>
        <p:blipFill>
          <a:blip r:embed="rId4"/>
          <a:stretch>
            <a:fillRect/>
          </a:stretch>
        </p:blipFill>
        <p:spPr>
          <a:xfrm>
            <a:off x="8928558" y="3534124"/>
            <a:ext cx="1935624" cy="2410041"/>
          </a:xfrm>
          <a:prstGeom prst="rect">
            <a:avLst/>
          </a:prstGeom>
        </p:spPr>
      </p:pic>
      <p:sp>
        <p:nvSpPr>
          <p:cNvPr id="9" name="TextBox 8"/>
          <p:cNvSpPr txBox="1"/>
          <p:nvPr/>
        </p:nvSpPr>
        <p:spPr>
          <a:xfrm>
            <a:off x="3449783" y="905570"/>
            <a:ext cx="7949044" cy="2062103"/>
          </a:xfrm>
          <a:prstGeom prst="rect">
            <a:avLst/>
          </a:prstGeom>
          <a:noFill/>
        </p:spPr>
        <p:txBody>
          <a:bodyPr wrap="square" rtlCol="0">
            <a:spAutoFit/>
          </a:bodyPr>
          <a:lstStyle/>
          <a:p>
            <a:r>
              <a:rPr lang="en-US" sz="2000" b="1" dirty="0">
                <a:latin typeface=" arial"/>
              </a:rPr>
              <a:t>Ted Harris, Chairman and CEO</a:t>
            </a:r>
          </a:p>
          <a:p>
            <a:pPr marL="285750" indent="-285750">
              <a:buFont typeface="Arial" panose="020B0604020202020204" pitchFamily="34" charset="0"/>
              <a:buChar char="•"/>
            </a:pPr>
            <a:r>
              <a:rPr lang="en-US" dirty="0">
                <a:latin typeface=" arial"/>
              </a:rPr>
              <a:t>Joined </a:t>
            </a:r>
            <a:r>
              <a:rPr lang="en-US" dirty="0" err="1">
                <a:latin typeface=" arial"/>
              </a:rPr>
              <a:t>Balchem</a:t>
            </a:r>
            <a:r>
              <a:rPr lang="en-US" dirty="0">
                <a:latin typeface=" arial"/>
              </a:rPr>
              <a:t> in May 2015</a:t>
            </a:r>
          </a:p>
          <a:p>
            <a:pPr marL="285750" indent="-285750">
              <a:buFont typeface="Arial" panose="020B0604020202020204" pitchFamily="34" charset="0"/>
              <a:buChar char="•"/>
            </a:pPr>
            <a:r>
              <a:rPr lang="en-US" dirty="0">
                <a:latin typeface=" arial"/>
              </a:rPr>
              <a:t>Prior to </a:t>
            </a:r>
            <a:r>
              <a:rPr lang="en-US" dirty="0" err="1">
                <a:latin typeface=" arial"/>
              </a:rPr>
              <a:t>Balchem</a:t>
            </a:r>
            <a:r>
              <a:rPr lang="en-US" dirty="0">
                <a:latin typeface=" arial"/>
              </a:rPr>
              <a:t> was a Senior VP of Ashland Inc. where he held a   series of senior leadership roles over 10+ years</a:t>
            </a:r>
          </a:p>
          <a:p>
            <a:pPr marL="285750" indent="-285750">
              <a:buFont typeface="Arial" panose="020B0604020202020204" pitchFamily="34" charset="0"/>
              <a:buChar char="•"/>
            </a:pPr>
            <a:r>
              <a:rPr lang="en-US" dirty="0">
                <a:latin typeface=" arial"/>
              </a:rPr>
              <a:t>Independent director and member of the Board of Directors of Pentair plc.</a:t>
            </a:r>
          </a:p>
          <a:p>
            <a:pPr marL="285750" indent="-285750">
              <a:buFont typeface="Arial" panose="020B0604020202020204" pitchFamily="34" charset="0"/>
              <a:buChar char="•"/>
            </a:pPr>
            <a:r>
              <a:rPr lang="en-US" dirty="0">
                <a:latin typeface=" arial"/>
              </a:rPr>
              <a:t>MBA from Harvard University and bachelor’s degree from Lehigh University in chemical engineering</a:t>
            </a:r>
          </a:p>
        </p:txBody>
      </p:sp>
      <p:sp>
        <p:nvSpPr>
          <p:cNvPr id="10" name="TextBox 9"/>
          <p:cNvSpPr txBox="1"/>
          <p:nvPr/>
        </p:nvSpPr>
        <p:spPr>
          <a:xfrm>
            <a:off x="1061720" y="3720692"/>
            <a:ext cx="7679297" cy="1785104"/>
          </a:xfrm>
          <a:prstGeom prst="rect">
            <a:avLst/>
          </a:prstGeom>
          <a:noFill/>
        </p:spPr>
        <p:txBody>
          <a:bodyPr wrap="square" rtlCol="0">
            <a:spAutoFit/>
          </a:bodyPr>
          <a:lstStyle/>
          <a:p>
            <a:r>
              <a:rPr lang="en-US" sz="2000" b="1" dirty="0">
                <a:latin typeface=" arial"/>
              </a:rPr>
              <a:t>Martin Bengtsson, CFO</a:t>
            </a:r>
          </a:p>
          <a:p>
            <a:pPr marL="285750" indent="-285750">
              <a:buFont typeface="Arial" panose="020B0604020202020204" pitchFamily="34" charset="0"/>
              <a:buChar char="•"/>
            </a:pPr>
            <a:r>
              <a:rPr lang="en-US" dirty="0">
                <a:latin typeface=" arial"/>
              </a:rPr>
              <a:t>Joined </a:t>
            </a:r>
            <a:r>
              <a:rPr lang="en-US" dirty="0" err="1">
                <a:latin typeface=" arial"/>
              </a:rPr>
              <a:t>Balchem</a:t>
            </a:r>
            <a:r>
              <a:rPr lang="en-US" dirty="0">
                <a:latin typeface=" arial"/>
              </a:rPr>
              <a:t> in February 2019</a:t>
            </a:r>
          </a:p>
          <a:p>
            <a:pPr marL="285750" indent="-285750">
              <a:buFont typeface="Arial" panose="020B0604020202020204" pitchFamily="34" charset="0"/>
              <a:buChar char="•"/>
            </a:pPr>
            <a:r>
              <a:rPr lang="en-US" dirty="0">
                <a:latin typeface=" arial"/>
              </a:rPr>
              <a:t>Prior to </a:t>
            </a:r>
            <a:r>
              <a:rPr lang="en-US" dirty="0" err="1">
                <a:latin typeface=" arial"/>
              </a:rPr>
              <a:t>Balchem</a:t>
            </a:r>
            <a:r>
              <a:rPr lang="en-US" dirty="0">
                <a:latin typeface=" arial"/>
              </a:rPr>
              <a:t> had a 15-year career at Honeywell and most recently was CFO for the $11B Performance Materials &amp; Technologies segment</a:t>
            </a:r>
          </a:p>
          <a:p>
            <a:pPr marL="285750" indent="-285750">
              <a:buFont typeface="Arial" panose="020B0604020202020204" pitchFamily="34" charset="0"/>
              <a:buChar char="•"/>
            </a:pPr>
            <a:r>
              <a:rPr lang="en-US" dirty="0">
                <a:latin typeface=" arial"/>
              </a:rPr>
              <a:t>Bachelor’s degree from Northwestern University in economics and began career as Senior Auditor for Deloitte</a:t>
            </a:r>
          </a:p>
        </p:txBody>
      </p:sp>
      <p:sp>
        <p:nvSpPr>
          <p:cNvPr id="6" name="Slide Number Placeholder 5"/>
          <p:cNvSpPr>
            <a:spLocks noGrp="1"/>
          </p:cNvSpPr>
          <p:nvPr>
            <p:ph type="sldNum" sz="quarter" idx="4"/>
          </p:nvPr>
        </p:nvSpPr>
        <p:spPr/>
        <p:txBody>
          <a:bodyPr/>
          <a:lstStyle/>
          <a:p>
            <a:pPr>
              <a:defRPr/>
            </a:pPr>
            <a:fld id="{ACCE85CE-18C5-4F90-975B-C47AD42FB3A3}" type="slidenum">
              <a:rPr lang="en-US" smtClean="0"/>
              <a:pPr>
                <a:defRPr/>
              </a:pPr>
              <a:t>4</a:t>
            </a:fld>
            <a:endParaRPr lang="en-US" dirty="0"/>
          </a:p>
        </p:txBody>
      </p:sp>
    </p:spTree>
    <p:extLst>
      <p:ext uri="{BB962C8B-B14F-4D97-AF65-F5344CB8AC3E}">
        <p14:creationId xmlns:p14="http://schemas.microsoft.com/office/powerpoint/2010/main" val="240267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1E1E611-AD20-48A9-9B0B-DDA31830A3F1}"/>
              </a:ext>
            </a:extLst>
          </p:cNvPr>
          <p:cNvGraphicFramePr/>
          <p:nvPr>
            <p:extLst>
              <p:ext uri="{D42A27DB-BD31-4B8C-83A1-F6EECF244321}">
                <p14:modId xmlns:p14="http://schemas.microsoft.com/office/powerpoint/2010/main" val="1528729486"/>
              </p:ext>
            </p:extLst>
          </p:nvPr>
        </p:nvGraphicFramePr>
        <p:xfrm>
          <a:off x="2032000" y="71966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60DDE8DC-F663-406B-BE45-F5AE18A311C9}"/>
              </a:ext>
            </a:extLst>
          </p:cNvPr>
          <p:cNvSpPr>
            <a:spLocks noGrp="1"/>
          </p:cNvSpPr>
          <p:nvPr>
            <p:ph type="body" sz="quarter" idx="13"/>
          </p:nvPr>
        </p:nvSpPr>
        <p:spPr/>
        <p:txBody>
          <a:bodyPr/>
          <a:lstStyle/>
          <a:p>
            <a:r>
              <a:rPr lang="en-US" dirty="0"/>
              <a:t>99% Of Revenues Focused On Nutrition &amp; Health</a:t>
            </a:r>
          </a:p>
        </p:txBody>
      </p:sp>
      <p:sp>
        <p:nvSpPr>
          <p:cNvPr id="2" name="Title 1"/>
          <p:cNvSpPr>
            <a:spLocks noGrp="1"/>
          </p:cNvSpPr>
          <p:nvPr>
            <p:ph type="title"/>
          </p:nvPr>
        </p:nvSpPr>
        <p:spPr/>
        <p:txBody>
          <a:bodyPr/>
          <a:lstStyle/>
          <a:p>
            <a:r>
              <a:rPr lang="en-US" dirty="0"/>
              <a:t>Balchem at a Glance</a:t>
            </a:r>
          </a:p>
        </p:txBody>
      </p:sp>
      <p:sp>
        <p:nvSpPr>
          <p:cNvPr id="4" name="Slide Number Placeholder 3"/>
          <p:cNvSpPr>
            <a:spLocks noGrp="1"/>
          </p:cNvSpPr>
          <p:nvPr>
            <p:ph type="sldNum" sz="quarter" idx="4"/>
          </p:nvPr>
        </p:nvSpPr>
        <p:spPr/>
        <p:txBody>
          <a:bodyPr/>
          <a:lstStyle/>
          <a:p>
            <a:pPr>
              <a:defRPr/>
            </a:pPr>
            <a:fld id="{ACCE85CE-18C5-4F90-975B-C47AD42FB3A3}" type="slidenum">
              <a:rPr lang="en-US" smtClean="0"/>
              <a:pPr>
                <a:defRPr/>
              </a:pPr>
              <a:t>5</a:t>
            </a:fld>
            <a:endParaRPr lang="en-US" dirty="0"/>
          </a:p>
        </p:txBody>
      </p:sp>
      <p:sp>
        <p:nvSpPr>
          <p:cNvPr id="41" name="TextBox 40">
            <a:extLst>
              <a:ext uri="{FF2B5EF4-FFF2-40B4-BE49-F238E27FC236}">
                <a16:creationId xmlns:a16="http://schemas.microsoft.com/office/drawing/2014/main" id="{72BE4555-F0DE-43C2-A24B-E0E4951F3559}"/>
              </a:ext>
            </a:extLst>
          </p:cNvPr>
          <p:cNvSpPr txBox="1"/>
          <p:nvPr/>
        </p:nvSpPr>
        <p:spPr>
          <a:xfrm>
            <a:off x="429774" y="3955952"/>
            <a:ext cx="3597090" cy="338554"/>
          </a:xfrm>
          <a:prstGeom prst="rect">
            <a:avLst/>
          </a:prstGeom>
          <a:noFill/>
        </p:spPr>
        <p:txBody>
          <a:bodyPr wrap="square" rtlCol="0">
            <a:spAutoFit/>
          </a:bodyPr>
          <a:lstStyle/>
          <a:p>
            <a:pPr eaLnBrk="1" hangingPunct="1"/>
            <a:r>
              <a:rPr lang="en-US" sz="1600" b="1" dirty="0">
                <a:solidFill>
                  <a:prstClr val="black"/>
                </a:solidFill>
                <a:latin typeface="Arial"/>
                <a:cs typeface="Arial"/>
              </a:rPr>
              <a:t>ANIMAL NUTRITION &amp; HEALTH</a:t>
            </a:r>
            <a:endParaRPr lang="id-ID" sz="1600" b="1" dirty="0">
              <a:solidFill>
                <a:prstClr val="black"/>
              </a:solidFill>
              <a:latin typeface="Arial"/>
              <a:cs typeface="Arial"/>
            </a:endParaRPr>
          </a:p>
        </p:txBody>
      </p:sp>
      <p:sp>
        <p:nvSpPr>
          <p:cNvPr id="42" name="TextBox 41">
            <a:extLst>
              <a:ext uri="{FF2B5EF4-FFF2-40B4-BE49-F238E27FC236}">
                <a16:creationId xmlns:a16="http://schemas.microsoft.com/office/drawing/2014/main" id="{20F7F372-E8A6-4D81-BF67-558B9D91C8CA}"/>
              </a:ext>
            </a:extLst>
          </p:cNvPr>
          <p:cNvSpPr txBox="1"/>
          <p:nvPr/>
        </p:nvSpPr>
        <p:spPr>
          <a:xfrm>
            <a:off x="5277294" y="719666"/>
            <a:ext cx="977202" cy="338554"/>
          </a:xfrm>
          <a:prstGeom prst="rect">
            <a:avLst/>
          </a:prstGeom>
          <a:noFill/>
        </p:spPr>
        <p:txBody>
          <a:bodyPr wrap="square" rtlCol="0">
            <a:spAutoFit/>
          </a:bodyPr>
          <a:lstStyle/>
          <a:p>
            <a:pPr eaLnBrk="1" hangingPunct="1"/>
            <a:r>
              <a:rPr lang="en-US" sz="1600" b="1" dirty="0">
                <a:solidFill>
                  <a:prstClr val="black"/>
                </a:solidFill>
                <a:latin typeface="Arial"/>
                <a:cs typeface="Arial"/>
              </a:rPr>
              <a:t>OTHER</a:t>
            </a:r>
            <a:endParaRPr lang="id-ID" sz="1600" b="1" dirty="0">
              <a:solidFill>
                <a:prstClr val="black"/>
              </a:solidFill>
              <a:latin typeface="Arial"/>
              <a:cs typeface="Arial"/>
            </a:endParaRPr>
          </a:p>
        </p:txBody>
      </p:sp>
      <p:sp>
        <p:nvSpPr>
          <p:cNvPr id="43" name="TextBox 42">
            <a:extLst>
              <a:ext uri="{FF2B5EF4-FFF2-40B4-BE49-F238E27FC236}">
                <a16:creationId xmlns:a16="http://schemas.microsoft.com/office/drawing/2014/main" id="{04DE4912-DDC6-4C75-8DAB-BDF418586B4F}"/>
              </a:ext>
            </a:extLst>
          </p:cNvPr>
          <p:cNvSpPr txBox="1"/>
          <p:nvPr/>
        </p:nvSpPr>
        <p:spPr>
          <a:xfrm>
            <a:off x="8544779" y="2771836"/>
            <a:ext cx="3647221" cy="338554"/>
          </a:xfrm>
          <a:prstGeom prst="rect">
            <a:avLst/>
          </a:prstGeom>
          <a:noFill/>
        </p:spPr>
        <p:txBody>
          <a:bodyPr wrap="square" rtlCol="0">
            <a:spAutoFit/>
          </a:bodyPr>
          <a:lstStyle/>
          <a:p>
            <a:pPr eaLnBrk="1" hangingPunct="1"/>
            <a:r>
              <a:rPr lang="en-US" sz="1600" b="1" dirty="0">
                <a:solidFill>
                  <a:prstClr val="black"/>
                </a:solidFill>
                <a:latin typeface="Arial"/>
                <a:cs typeface="Arial"/>
              </a:rPr>
              <a:t>HUMAN NUTRITION &amp; HEALTH</a:t>
            </a:r>
            <a:endParaRPr lang="id-ID" sz="1600" b="1" dirty="0">
              <a:solidFill>
                <a:prstClr val="black"/>
              </a:solidFill>
              <a:latin typeface="Arial"/>
              <a:cs typeface="Arial"/>
            </a:endParaRPr>
          </a:p>
        </p:txBody>
      </p:sp>
      <p:sp>
        <p:nvSpPr>
          <p:cNvPr id="44" name="TextBox 43">
            <a:extLst>
              <a:ext uri="{FF2B5EF4-FFF2-40B4-BE49-F238E27FC236}">
                <a16:creationId xmlns:a16="http://schemas.microsoft.com/office/drawing/2014/main" id="{1CFC75CA-E26B-4ACA-B0ED-84D0A9C17686}"/>
              </a:ext>
            </a:extLst>
          </p:cNvPr>
          <p:cNvSpPr txBox="1"/>
          <p:nvPr/>
        </p:nvSpPr>
        <p:spPr>
          <a:xfrm>
            <a:off x="1718338" y="1388491"/>
            <a:ext cx="3260062" cy="338554"/>
          </a:xfrm>
          <a:prstGeom prst="rect">
            <a:avLst/>
          </a:prstGeom>
          <a:noFill/>
        </p:spPr>
        <p:txBody>
          <a:bodyPr wrap="square" rtlCol="0">
            <a:spAutoFit/>
          </a:bodyPr>
          <a:lstStyle/>
          <a:p>
            <a:pPr eaLnBrk="1" hangingPunct="1"/>
            <a:r>
              <a:rPr lang="en-US" sz="1600" b="1" dirty="0">
                <a:solidFill>
                  <a:prstClr val="black"/>
                </a:solidFill>
                <a:latin typeface="Arial"/>
                <a:cs typeface="Arial"/>
              </a:rPr>
              <a:t>SPECIALTY PRODUCTS</a:t>
            </a:r>
            <a:endParaRPr lang="id-ID" sz="1600" b="1" dirty="0">
              <a:solidFill>
                <a:prstClr val="black"/>
              </a:solidFill>
              <a:latin typeface="Arial"/>
              <a:cs typeface="Arial"/>
            </a:endParaRPr>
          </a:p>
        </p:txBody>
      </p:sp>
      <p:sp>
        <p:nvSpPr>
          <p:cNvPr id="9" name="TextBox 8">
            <a:extLst>
              <a:ext uri="{FF2B5EF4-FFF2-40B4-BE49-F238E27FC236}">
                <a16:creationId xmlns:a16="http://schemas.microsoft.com/office/drawing/2014/main" id="{9B7DA1A0-2C9B-4C28-A130-F61223B0AB5F}"/>
              </a:ext>
            </a:extLst>
          </p:cNvPr>
          <p:cNvSpPr txBox="1"/>
          <p:nvPr/>
        </p:nvSpPr>
        <p:spPr>
          <a:xfrm>
            <a:off x="4026864" y="2667744"/>
            <a:ext cx="4147318" cy="1123384"/>
          </a:xfrm>
          <a:prstGeom prst="rect">
            <a:avLst/>
          </a:prstGeom>
          <a:noFill/>
        </p:spPr>
        <p:txBody>
          <a:bodyPr wrap="square" rtlCol="0">
            <a:spAutoFit/>
          </a:bodyPr>
          <a:lstStyle/>
          <a:p>
            <a:pPr algn="ctr"/>
            <a:r>
              <a:rPr lang="en-US" sz="2800" b="1" dirty="0">
                <a:solidFill>
                  <a:schemeClr val="accent1">
                    <a:lumMod val="75000"/>
                  </a:schemeClr>
                </a:solidFill>
              </a:rPr>
              <a:t>99% </a:t>
            </a:r>
          </a:p>
          <a:p>
            <a:pPr algn="ctr"/>
            <a:r>
              <a:rPr lang="en-US" sz="2800" b="1" dirty="0">
                <a:solidFill>
                  <a:schemeClr val="accent1">
                    <a:lumMod val="75000"/>
                  </a:schemeClr>
                </a:solidFill>
              </a:rPr>
              <a:t>Nutrition &amp; Health</a:t>
            </a:r>
          </a:p>
          <a:p>
            <a:pPr algn="ctr"/>
            <a:r>
              <a:rPr lang="en-US" sz="1100" dirty="0">
                <a:solidFill>
                  <a:schemeClr val="accent1">
                    <a:lumMod val="75000"/>
                  </a:schemeClr>
                </a:solidFill>
              </a:rPr>
              <a:t>(% of FY 2020 sales)</a:t>
            </a:r>
          </a:p>
        </p:txBody>
      </p:sp>
    </p:spTree>
    <p:extLst>
      <p:ext uri="{BB962C8B-B14F-4D97-AF65-F5344CB8AC3E}">
        <p14:creationId xmlns:p14="http://schemas.microsoft.com/office/powerpoint/2010/main" val="524051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C1E1E611-AD20-48A9-9B0B-DDA31830A3F1}"/>
              </a:ext>
            </a:extLst>
          </p:cNvPr>
          <p:cNvGraphicFramePr/>
          <p:nvPr>
            <p:extLst>
              <p:ext uri="{D42A27DB-BD31-4B8C-83A1-F6EECF244321}">
                <p14:modId xmlns:p14="http://schemas.microsoft.com/office/powerpoint/2010/main" val="312041752"/>
              </p:ext>
            </p:extLst>
          </p:nvPr>
        </p:nvGraphicFramePr>
        <p:xfrm>
          <a:off x="74645" y="813916"/>
          <a:ext cx="3115791" cy="280851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60DDE8DC-F663-406B-BE45-F5AE18A311C9}"/>
              </a:ext>
            </a:extLst>
          </p:cNvPr>
          <p:cNvSpPr>
            <a:spLocks noGrp="1"/>
          </p:cNvSpPr>
          <p:nvPr>
            <p:ph type="body" sz="quarter" idx="13"/>
          </p:nvPr>
        </p:nvSpPr>
        <p:spPr/>
        <p:txBody>
          <a:bodyPr/>
          <a:lstStyle/>
          <a:p>
            <a:r>
              <a:rPr lang="en-US" dirty="0"/>
              <a:t>Leveraging Solutions Across Segments</a:t>
            </a:r>
          </a:p>
        </p:txBody>
      </p:sp>
      <p:sp>
        <p:nvSpPr>
          <p:cNvPr id="2" name="Title 1"/>
          <p:cNvSpPr>
            <a:spLocks noGrp="1"/>
          </p:cNvSpPr>
          <p:nvPr>
            <p:ph type="title"/>
          </p:nvPr>
        </p:nvSpPr>
        <p:spPr/>
        <p:txBody>
          <a:bodyPr/>
          <a:lstStyle/>
          <a:p>
            <a:r>
              <a:rPr lang="en-US" dirty="0"/>
              <a:t>Segment Overview</a:t>
            </a:r>
          </a:p>
        </p:txBody>
      </p:sp>
      <p:sp>
        <p:nvSpPr>
          <p:cNvPr id="4" name="Slide Number Placeholder 3"/>
          <p:cNvSpPr>
            <a:spLocks noGrp="1"/>
          </p:cNvSpPr>
          <p:nvPr>
            <p:ph type="sldNum" sz="quarter" idx="4"/>
          </p:nvPr>
        </p:nvSpPr>
        <p:spPr/>
        <p:txBody>
          <a:bodyPr/>
          <a:lstStyle/>
          <a:p>
            <a:pPr>
              <a:defRPr/>
            </a:pPr>
            <a:fld id="{ACCE85CE-18C5-4F90-975B-C47AD42FB3A3}" type="slidenum">
              <a:rPr lang="en-US" smtClean="0"/>
              <a:pPr>
                <a:defRPr/>
              </a:pPr>
              <a:t>6</a:t>
            </a:fld>
            <a:endParaRPr lang="en-US" dirty="0"/>
          </a:p>
        </p:txBody>
      </p:sp>
      <p:sp>
        <p:nvSpPr>
          <p:cNvPr id="9" name="TextBox 8">
            <a:extLst>
              <a:ext uri="{FF2B5EF4-FFF2-40B4-BE49-F238E27FC236}">
                <a16:creationId xmlns:a16="http://schemas.microsoft.com/office/drawing/2014/main" id="{9B7DA1A0-2C9B-4C28-A130-F61223B0AB5F}"/>
              </a:ext>
            </a:extLst>
          </p:cNvPr>
          <p:cNvSpPr txBox="1"/>
          <p:nvPr/>
        </p:nvSpPr>
        <p:spPr>
          <a:xfrm>
            <a:off x="431141" y="1684905"/>
            <a:ext cx="1698048" cy="584775"/>
          </a:xfrm>
          <a:prstGeom prst="rect">
            <a:avLst/>
          </a:prstGeom>
          <a:noFill/>
        </p:spPr>
        <p:txBody>
          <a:bodyPr wrap="square" rtlCol="0">
            <a:spAutoFit/>
          </a:bodyPr>
          <a:lstStyle/>
          <a:p>
            <a:pPr algn="ctr"/>
            <a:r>
              <a:rPr lang="en-US" sz="1200" b="1" dirty="0">
                <a:solidFill>
                  <a:schemeClr val="accent1">
                    <a:lumMod val="75000"/>
                  </a:schemeClr>
                </a:solidFill>
              </a:rPr>
              <a:t>99% </a:t>
            </a:r>
          </a:p>
          <a:p>
            <a:pPr algn="ctr"/>
            <a:r>
              <a:rPr lang="en-US" sz="1200" b="1" dirty="0">
                <a:solidFill>
                  <a:schemeClr val="accent1">
                    <a:lumMod val="75000"/>
                  </a:schemeClr>
                </a:solidFill>
              </a:rPr>
              <a:t>Nutrition &amp; Health</a:t>
            </a:r>
          </a:p>
          <a:p>
            <a:pPr algn="ctr"/>
            <a:r>
              <a:rPr lang="en-US" sz="800" dirty="0">
                <a:solidFill>
                  <a:schemeClr val="accent1">
                    <a:lumMod val="75000"/>
                  </a:schemeClr>
                </a:solidFill>
              </a:rPr>
              <a:t>(% of sales)</a:t>
            </a:r>
          </a:p>
        </p:txBody>
      </p:sp>
      <p:graphicFrame>
        <p:nvGraphicFramePr>
          <p:cNvPr id="5" name="Table 4">
            <a:extLst>
              <a:ext uri="{FF2B5EF4-FFF2-40B4-BE49-F238E27FC236}">
                <a16:creationId xmlns:a16="http://schemas.microsoft.com/office/drawing/2014/main" id="{3A251DE6-5323-469A-BACA-0A902DFF52F1}"/>
              </a:ext>
            </a:extLst>
          </p:cNvPr>
          <p:cNvGraphicFramePr>
            <a:graphicFrameLocks noGrp="1"/>
          </p:cNvGraphicFramePr>
          <p:nvPr/>
        </p:nvGraphicFramePr>
        <p:xfrm>
          <a:off x="2489198" y="831499"/>
          <a:ext cx="8884818" cy="5192495"/>
        </p:xfrm>
        <a:graphic>
          <a:graphicData uri="http://schemas.openxmlformats.org/drawingml/2006/table">
            <a:tbl>
              <a:tblPr firstRow="1" bandRow="1">
                <a:tableStyleId>{5C22544A-7EE6-4342-B048-85BDC9FD1C3A}</a:tableStyleId>
              </a:tblPr>
              <a:tblGrid>
                <a:gridCol w="1908279">
                  <a:extLst>
                    <a:ext uri="{9D8B030D-6E8A-4147-A177-3AD203B41FA5}">
                      <a16:colId xmlns:a16="http://schemas.microsoft.com/office/drawing/2014/main" val="2419462407"/>
                    </a:ext>
                  </a:extLst>
                </a:gridCol>
                <a:gridCol w="3173755">
                  <a:extLst>
                    <a:ext uri="{9D8B030D-6E8A-4147-A177-3AD203B41FA5}">
                      <a16:colId xmlns:a16="http://schemas.microsoft.com/office/drawing/2014/main" val="1681169145"/>
                    </a:ext>
                  </a:extLst>
                </a:gridCol>
                <a:gridCol w="3802784">
                  <a:extLst>
                    <a:ext uri="{9D8B030D-6E8A-4147-A177-3AD203B41FA5}">
                      <a16:colId xmlns:a16="http://schemas.microsoft.com/office/drawing/2014/main" val="421723621"/>
                    </a:ext>
                  </a:extLst>
                </a:gridCol>
              </a:tblGrid>
              <a:tr h="459504">
                <a:tc>
                  <a:txBody>
                    <a:bodyPr/>
                    <a:lstStyle/>
                    <a:p>
                      <a:pPr algn="l"/>
                      <a:r>
                        <a:rPr lang="en-US" u="none" dirty="0">
                          <a:solidFill>
                            <a:srgbClr val="4F81BD"/>
                          </a:solidFill>
                          <a:latin typeface=" arial"/>
                        </a:rPr>
                        <a:t>Segment</a:t>
                      </a:r>
                    </a:p>
                  </a:txBody>
                  <a:tcPr>
                    <a:lnB w="12700" cap="flat" cmpd="sng" algn="ctr">
                      <a:solidFill>
                        <a:schemeClr val="tx1"/>
                      </a:solidFill>
                      <a:prstDash val="solid"/>
                      <a:round/>
                      <a:headEnd type="none" w="med" len="med"/>
                      <a:tailEnd type="none" w="med" len="med"/>
                    </a:lnB>
                    <a:noFill/>
                  </a:tcPr>
                </a:tc>
                <a:tc>
                  <a:txBody>
                    <a:bodyPr/>
                    <a:lstStyle/>
                    <a:p>
                      <a:pPr algn="l"/>
                      <a:r>
                        <a:rPr lang="en-US" u="none" dirty="0">
                          <a:solidFill>
                            <a:srgbClr val="4F81BD"/>
                          </a:solidFill>
                          <a:latin typeface=" arial"/>
                        </a:rPr>
                        <a:t>Markets Served</a:t>
                      </a:r>
                    </a:p>
                  </a:txBody>
                  <a:tcPr>
                    <a:lnB w="12700" cap="flat" cmpd="sng" algn="ctr">
                      <a:solidFill>
                        <a:schemeClr val="tx1"/>
                      </a:solidFill>
                      <a:prstDash val="solid"/>
                      <a:round/>
                      <a:headEnd type="none" w="med" len="med"/>
                      <a:tailEnd type="none" w="med" len="med"/>
                    </a:lnB>
                    <a:noFill/>
                  </a:tcPr>
                </a:tc>
                <a:tc>
                  <a:txBody>
                    <a:bodyPr/>
                    <a:lstStyle/>
                    <a:p>
                      <a:pPr algn="l"/>
                      <a:r>
                        <a:rPr lang="en-US" u="none" dirty="0">
                          <a:solidFill>
                            <a:srgbClr val="4F81BD"/>
                          </a:solidFill>
                          <a:latin typeface=" arial"/>
                        </a:rPr>
                        <a:t>Solutions</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228999"/>
                  </a:ext>
                </a:extLst>
              </a:tr>
              <a:tr h="1348908">
                <a:tc>
                  <a:txBody>
                    <a:bodyPr/>
                    <a:lstStyle/>
                    <a:p>
                      <a:r>
                        <a:rPr lang="en-US" dirty="0">
                          <a:solidFill>
                            <a:schemeClr val="tx1"/>
                          </a:solidFill>
                          <a:latin typeface=" arial"/>
                        </a:rPr>
                        <a:t>Human Nutrition &amp; Health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chemeClr val="tx1"/>
                          </a:solidFill>
                          <a:latin typeface=" arial"/>
                        </a:rPr>
                        <a:t>Nutritional</a:t>
                      </a:r>
                      <a:r>
                        <a:rPr lang="en-US" sz="1800" b="0" i="0" baseline="0" dirty="0">
                          <a:solidFill>
                            <a:schemeClr val="tx1"/>
                          </a:solidFill>
                          <a:latin typeface=" arial"/>
                        </a:rPr>
                        <a:t> </a:t>
                      </a:r>
                      <a:r>
                        <a:rPr lang="en-US" sz="1800" b="0" i="0" dirty="0">
                          <a:solidFill>
                            <a:schemeClr val="tx1"/>
                          </a:solidFill>
                          <a:latin typeface=" arial"/>
                        </a:rPr>
                        <a:t>Supplements</a:t>
                      </a:r>
                    </a:p>
                    <a:p>
                      <a:pPr marL="112713" indent="-112713">
                        <a:buFont typeface="Arial" panose="020B0604020202020204" pitchFamily="34" charset="0"/>
                        <a:buChar char="•"/>
                      </a:pPr>
                      <a:r>
                        <a:rPr lang="en-US" sz="1800" b="0" i="0" dirty="0">
                          <a:solidFill>
                            <a:schemeClr val="tx1"/>
                          </a:solidFill>
                          <a:latin typeface=" arial"/>
                        </a:rPr>
                        <a:t>Food and Beverage</a:t>
                      </a:r>
                    </a:p>
                    <a:p>
                      <a:pPr marL="112713"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chemeClr val="tx1"/>
                          </a:solidFill>
                          <a:latin typeface=" arial"/>
                        </a:rPr>
                        <a:t>Infant</a:t>
                      </a:r>
                      <a:r>
                        <a:rPr lang="en-US" sz="1800" b="0" i="0" baseline="0" dirty="0">
                          <a:solidFill>
                            <a:schemeClr val="tx1"/>
                          </a:solidFill>
                          <a:latin typeface=" arial"/>
                        </a:rPr>
                        <a:t> &amp; Toddler Formula</a:t>
                      </a:r>
                      <a:endParaRPr lang="en-US" sz="1800" b="0" i="0" dirty="0">
                        <a:solidFill>
                          <a:schemeClr val="tx1"/>
                        </a:solidFill>
                        <a:latin typeface=" arial"/>
                      </a:endParaRPr>
                    </a:p>
                    <a:p>
                      <a:pPr marL="112713" indent="-112713">
                        <a:buFont typeface="Arial" panose="020B0604020202020204" pitchFamily="34" charset="0"/>
                        <a:buChar char="•"/>
                      </a:pPr>
                      <a:r>
                        <a:rPr lang="en-US" sz="1800" b="0" i="0" dirty="0">
                          <a:solidFill>
                            <a:schemeClr val="tx1"/>
                          </a:solidFill>
                          <a:latin typeface=" arial"/>
                        </a:rPr>
                        <a:t>Organic Cereal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7475" indent="-112713">
                        <a:buFont typeface="Arial" panose="020B0604020202020204" pitchFamily="34" charset="0"/>
                        <a:buChar char="•"/>
                      </a:pPr>
                      <a:r>
                        <a:rPr lang="en-US" sz="1800" b="1" i="0" dirty="0">
                          <a:solidFill>
                            <a:schemeClr val="tx1"/>
                          </a:solidFill>
                          <a:latin typeface=" arial"/>
                        </a:rPr>
                        <a:t>Microencapsulation</a:t>
                      </a:r>
                    </a:p>
                    <a:p>
                      <a:pPr marL="117475"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dirty="0">
                          <a:solidFill>
                            <a:schemeClr val="tx1"/>
                          </a:solidFill>
                          <a:latin typeface=" arial"/>
                        </a:rPr>
                        <a:t>Choline</a:t>
                      </a:r>
                    </a:p>
                    <a:p>
                      <a:pPr marL="117475"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dirty="0">
                          <a:solidFill>
                            <a:schemeClr val="tx1"/>
                          </a:solidFill>
                          <a:latin typeface=" arial"/>
                        </a:rPr>
                        <a:t>Chelated Minerals</a:t>
                      </a:r>
                    </a:p>
                    <a:p>
                      <a:pPr marL="117475" indent="-112713">
                        <a:buFont typeface="Arial" panose="020B0604020202020204" pitchFamily="34" charset="0"/>
                        <a:buChar char="•"/>
                      </a:pPr>
                      <a:r>
                        <a:rPr lang="en-US" sz="1800" b="0" i="0" dirty="0">
                          <a:solidFill>
                            <a:schemeClr val="tx1"/>
                          </a:solidFill>
                          <a:latin typeface=" arial"/>
                        </a:rPr>
                        <a:t>Powder, Flavor,</a:t>
                      </a:r>
                      <a:r>
                        <a:rPr lang="en-US" sz="1800" b="0" i="0" baseline="0" dirty="0">
                          <a:solidFill>
                            <a:schemeClr val="tx1"/>
                          </a:solidFill>
                          <a:latin typeface=" arial"/>
                        </a:rPr>
                        <a:t> &amp; Cereal Systems</a:t>
                      </a:r>
                      <a:endParaRPr lang="en-US" sz="1800" b="0" i="0" dirty="0">
                        <a:solidFill>
                          <a:schemeClr val="tx1"/>
                        </a:solidFill>
                        <a:latin typeface=" aria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6560778"/>
                  </a:ext>
                </a:extLst>
              </a:tr>
              <a:tr h="1291097">
                <a:tc>
                  <a:txBody>
                    <a:bodyPr/>
                    <a:lstStyle/>
                    <a:p>
                      <a:r>
                        <a:rPr lang="en-US" dirty="0">
                          <a:solidFill>
                            <a:schemeClr val="tx1"/>
                          </a:solidFill>
                          <a:latin typeface=" arial"/>
                        </a:rPr>
                        <a:t>Animal Nutrition &amp; Health</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112713">
                        <a:buFont typeface="Arial" panose="020B0604020202020204" pitchFamily="34" charset="0"/>
                        <a:buChar char="•"/>
                      </a:pPr>
                      <a:r>
                        <a:rPr lang="en-US" sz="1800" b="0" i="0" dirty="0">
                          <a:solidFill>
                            <a:schemeClr val="tx1"/>
                          </a:solidFill>
                          <a:latin typeface=" arial"/>
                        </a:rPr>
                        <a:t>Dairy</a:t>
                      </a:r>
                    </a:p>
                    <a:p>
                      <a:pPr marL="112713"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chemeClr val="tx1"/>
                          </a:solidFill>
                          <a:latin typeface=" arial"/>
                        </a:rPr>
                        <a:t>Poultry and Swine</a:t>
                      </a:r>
                    </a:p>
                    <a:p>
                      <a:pPr marL="112713"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dirty="0">
                          <a:solidFill>
                            <a:schemeClr val="tx1"/>
                          </a:solidFill>
                          <a:latin typeface=" arial"/>
                        </a:rPr>
                        <a:t>Companion Animal</a:t>
                      </a:r>
                    </a:p>
                    <a:p>
                      <a:pPr marL="112713" indent="-112713">
                        <a:buFont typeface="Arial" panose="020B0604020202020204" pitchFamily="34" charset="0"/>
                        <a:buChar char="•"/>
                      </a:pPr>
                      <a:r>
                        <a:rPr lang="en-US" sz="1800" b="0" i="0" dirty="0">
                          <a:solidFill>
                            <a:schemeClr val="tx1"/>
                          </a:solidFill>
                          <a:latin typeface=" arial"/>
                        </a:rPr>
                        <a:t>Aquaculture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7475" indent="-112713">
                        <a:buFont typeface="Arial" panose="020B0604020202020204" pitchFamily="34" charset="0"/>
                        <a:buChar char="•"/>
                      </a:pPr>
                      <a:r>
                        <a:rPr lang="en-US" sz="1800" b="1" i="0" dirty="0">
                          <a:solidFill>
                            <a:schemeClr val="tx1"/>
                          </a:solidFill>
                          <a:latin typeface=" arial"/>
                        </a:rPr>
                        <a:t>Microencapsulation</a:t>
                      </a:r>
                    </a:p>
                    <a:p>
                      <a:pPr marL="117475"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dirty="0">
                          <a:solidFill>
                            <a:schemeClr val="tx1"/>
                          </a:solidFill>
                          <a:latin typeface=" arial"/>
                        </a:rPr>
                        <a:t>Choline</a:t>
                      </a:r>
                    </a:p>
                    <a:p>
                      <a:pPr marL="117475"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dirty="0">
                          <a:solidFill>
                            <a:schemeClr val="tx1"/>
                          </a:solidFill>
                          <a:latin typeface=" arial"/>
                        </a:rPr>
                        <a:t>Chelated Minerals</a:t>
                      </a:r>
                    </a:p>
                    <a:p>
                      <a:pPr marL="117475" indent="-112713">
                        <a:buFont typeface="Arial" panose="020B0604020202020204" pitchFamily="34" charset="0"/>
                        <a:buChar char="•"/>
                      </a:pPr>
                      <a:r>
                        <a:rPr lang="en-US" sz="1800" b="0" i="0" dirty="0">
                          <a:solidFill>
                            <a:schemeClr val="tx1"/>
                          </a:solidFill>
                          <a:latin typeface=" arial"/>
                        </a:rPr>
                        <a:t>Amino Acids and Other </a:t>
                      </a:r>
                      <a:r>
                        <a:rPr lang="en-US" sz="1800" b="0" i="0" baseline="0" dirty="0">
                          <a:solidFill>
                            <a:schemeClr val="tx1"/>
                          </a:solidFill>
                          <a:latin typeface=" arial"/>
                        </a:rPr>
                        <a:t>Nutrients</a:t>
                      </a:r>
                      <a:endParaRPr lang="en-US" sz="1800" b="0" i="0" dirty="0">
                        <a:solidFill>
                          <a:schemeClr val="tx1"/>
                        </a:solidFill>
                        <a:latin typeface=" aria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042676"/>
                  </a:ext>
                </a:extLst>
              </a:tr>
              <a:tr h="1046493">
                <a:tc>
                  <a:txBody>
                    <a:bodyPr/>
                    <a:lstStyle/>
                    <a:p>
                      <a:r>
                        <a:rPr lang="en-US" dirty="0">
                          <a:solidFill>
                            <a:schemeClr val="tx1"/>
                          </a:solidFill>
                          <a:latin typeface=" arial"/>
                        </a:rPr>
                        <a:t>Specialty Products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2713" indent="-112713">
                        <a:buFont typeface="Arial" panose="020B0604020202020204" pitchFamily="34" charset="0"/>
                        <a:buChar char="•"/>
                      </a:pPr>
                      <a:r>
                        <a:rPr lang="en-US" sz="1800" b="0" i="0" dirty="0">
                          <a:solidFill>
                            <a:schemeClr val="tx1"/>
                          </a:solidFill>
                          <a:latin typeface=" arial"/>
                        </a:rPr>
                        <a:t>Medical Device Sterilization</a:t>
                      </a:r>
                    </a:p>
                    <a:p>
                      <a:pPr marL="112713" indent="-112713">
                        <a:buFont typeface="Arial" panose="020B0604020202020204" pitchFamily="34" charset="0"/>
                        <a:buChar char="•"/>
                      </a:pPr>
                      <a:r>
                        <a:rPr lang="en-US" sz="1800" b="0" i="0" dirty="0">
                          <a:solidFill>
                            <a:schemeClr val="tx1"/>
                          </a:solidFill>
                          <a:latin typeface=" arial"/>
                        </a:rPr>
                        <a:t>Nut and Spice Fumigation</a:t>
                      </a:r>
                    </a:p>
                    <a:p>
                      <a:pPr marL="112713" indent="-112713">
                        <a:buFont typeface="Arial" panose="020B0604020202020204" pitchFamily="34" charset="0"/>
                        <a:buChar char="•"/>
                      </a:pPr>
                      <a:r>
                        <a:rPr lang="en-US" sz="1800" b="0" i="0" dirty="0">
                          <a:solidFill>
                            <a:schemeClr val="tx1"/>
                          </a:solidFill>
                          <a:latin typeface=" arial"/>
                        </a:rPr>
                        <a:t>Plant Nutrition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7475"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dirty="0">
                          <a:solidFill>
                            <a:schemeClr val="tx1"/>
                          </a:solidFill>
                          <a:latin typeface=" arial"/>
                        </a:rPr>
                        <a:t>Chelated Minerals</a:t>
                      </a:r>
                    </a:p>
                    <a:p>
                      <a:pPr marL="117475" indent="-112713">
                        <a:buFont typeface="Arial" panose="020B0604020202020204" pitchFamily="34" charset="0"/>
                        <a:buChar char="•"/>
                      </a:pPr>
                      <a:r>
                        <a:rPr lang="en-US" sz="1800" b="0" i="0" dirty="0">
                          <a:solidFill>
                            <a:schemeClr val="tx1"/>
                          </a:solidFill>
                          <a:latin typeface=" arial"/>
                        </a:rPr>
                        <a:t>Ethylene Oxide</a:t>
                      </a:r>
                      <a:r>
                        <a:rPr lang="en-US" sz="1800" b="0" i="0" baseline="0" dirty="0">
                          <a:solidFill>
                            <a:schemeClr val="tx1"/>
                          </a:solidFill>
                          <a:latin typeface=" arial"/>
                        </a:rPr>
                        <a:t> and </a:t>
                      </a:r>
                      <a:r>
                        <a:rPr lang="en-US" sz="1800" b="0" i="0" dirty="0">
                          <a:solidFill>
                            <a:schemeClr val="tx1"/>
                          </a:solidFill>
                          <a:latin typeface=" arial"/>
                        </a:rPr>
                        <a:t>Propylene Oxide re-packaging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628004"/>
                  </a:ext>
                </a:extLst>
              </a:tr>
              <a:tr h="1046493">
                <a:tc>
                  <a:txBody>
                    <a:bodyPr/>
                    <a:lstStyle/>
                    <a:p>
                      <a:r>
                        <a:rPr lang="en-US" dirty="0">
                          <a:solidFill>
                            <a:schemeClr val="tx1"/>
                          </a:solidFill>
                          <a:latin typeface=" arial"/>
                        </a:rPr>
                        <a:t>Other</a:t>
                      </a:r>
                    </a:p>
                  </a:txBody>
                  <a:tcPr>
                    <a:lnT w="12700" cap="flat" cmpd="sng" algn="ctr">
                      <a:solidFill>
                        <a:schemeClr val="tx1"/>
                      </a:solidFill>
                      <a:prstDash val="solid"/>
                      <a:round/>
                      <a:headEnd type="none" w="med" len="med"/>
                      <a:tailEnd type="none" w="med" len="med"/>
                    </a:lnT>
                    <a:noFill/>
                  </a:tcPr>
                </a:tc>
                <a:tc>
                  <a:txBody>
                    <a:bodyPr/>
                    <a:lstStyle/>
                    <a:p>
                      <a:pPr marL="112713" indent="-112713">
                        <a:buFont typeface="Arial" panose="020B0604020202020204" pitchFamily="34" charset="0"/>
                        <a:buChar char="•"/>
                      </a:pPr>
                      <a:r>
                        <a:rPr lang="en-US" sz="1800" b="0" i="0" dirty="0">
                          <a:solidFill>
                            <a:schemeClr val="tx1"/>
                          </a:solidFill>
                          <a:latin typeface=" arial"/>
                        </a:rPr>
                        <a:t>Oil and Gas Fracking</a:t>
                      </a:r>
                    </a:p>
                    <a:p>
                      <a:pPr marL="112713" indent="-112713">
                        <a:buFont typeface="Arial" panose="020B0604020202020204" pitchFamily="34" charset="0"/>
                        <a:buChar char="•"/>
                      </a:pPr>
                      <a:r>
                        <a:rPr lang="en-US" sz="1800" b="0" i="0" dirty="0">
                          <a:solidFill>
                            <a:schemeClr val="tx1"/>
                          </a:solidFill>
                          <a:latin typeface=" arial"/>
                        </a:rPr>
                        <a:t>Other Industrial Markets</a:t>
                      </a:r>
                    </a:p>
                  </a:txBody>
                  <a:tcPr>
                    <a:lnT w="12700" cap="flat" cmpd="sng" algn="ctr">
                      <a:solidFill>
                        <a:schemeClr val="tx1"/>
                      </a:solidFill>
                      <a:prstDash val="solid"/>
                      <a:round/>
                      <a:headEnd type="none" w="med" len="med"/>
                      <a:tailEnd type="none" w="med" len="med"/>
                    </a:lnT>
                    <a:noFill/>
                  </a:tcPr>
                </a:tc>
                <a:tc>
                  <a:txBody>
                    <a:bodyPr/>
                    <a:lstStyle/>
                    <a:p>
                      <a:pPr marL="117475" marR="0" indent="-112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i="0" dirty="0">
                          <a:solidFill>
                            <a:schemeClr val="tx1"/>
                          </a:solidFill>
                          <a:latin typeface=" arial"/>
                        </a:rPr>
                        <a:t>Choline</a:t>
                      </a:r>
                    </a:p>
                    <a:p>
                      <a:pPr marL="117475" indent="-112713">
                        <a:buFont typeface="Arial" panose="020B0604020202020204" pitchFamily="34" charset="0"/>
                        <a:buChar char="•"/>
                      </a:pPr>
                      <a:r>
                        <a:rPr lang="en-US" sz="1800" b="0" i="0" dirty="0">
                          <a:solidFill>
                            <a:schemeClr val="tx1"/>
                          </a:solidFill>
                          <a:latin typeface=" arial"/>
                        </a:rPr>
                        <a:t>Choline Derivatives</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979356308"/>
                  </a:ext>
                </a:extLst>
              </a:tr>
            </a:tbl>
          </a:graphicData>
        </a:graphic>
      </p:graphicFrame>
    </p:spTree>
    <p:extLst>
      <p:ext uri="{BB962C8B-B14F-4D97-AF65-F5344CB8AC3E}">
        <p14:creationId xmlns:p14="http://schemas.microsoft.com/office/powerpoint/2010/main" val="214199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a:spLocks noGrp="1"/>
          </p:cNvSpPr>
          <p:nvPr>
            <p:ph sz="half" idx="1"/>
          </p:nvPr>
        </p:nvSpPr>
        <p:spPr>
          <a:xfrm>
            <a:off x="1049483" y="825382"/>
            <a:ext cx="10089572" cy="5110157"/>
          </a:xfrm>
        </p:spPr>
        <p:txBody>
          <a:bodyPr>
            <a:normAutofit/>
          </a:bodyPr>
          <a:lstStyle/>
          <a:p>
            <a:pPr marL="0" indent="0" defTabSz="914400" eaLnBrk="1" fontAlgn="auto" hangingPunct="1">
              <a:spcAft>
                <a:spcPts val="0"/>
              </a:spcAft>
              <a:buNone/>
              <a:defRPr/>
            </a:pPr>
            <a:endParaRPr lang="en-US" dirty="0"/>
          </a:p>
          <a:p>
            <a:pPr marL="0" indent="0" defTabSz="914400" eaLnBrk="1" fontAlgn="auto" hangingPunct="1">
              <a:spcAft>
                <a:spcPts val="0"/>
              </a:spcAft>
              <a:buNone/>
              <a:defRPr/>
            </a:pPr>
            <a:r>
              <a:rPr lang="en-US" sz="2600" dirty="0"/>
              <a:t>Our vision is clear; </a:t>
            </a:r>
            <a:r>
              <a:rPr lang="en-US" sz="2600" b="1" i="1" dirty="0">
                <a:solidFill>
                  <a:schemeClr val="accent1">
                    <a:lumMod val="75000"/>
                  </a:schemeClr>
                </a:solidFill>
              </a:rPr>
              <a:t>to make the world a healthier place</a:t>
            </a:r>
          </a:p>
          <a:p>
            <a:pPr marL="0" indent="0" defTabSz="914400" eaLnBrk="1" fontAlgn="auto" hangingPunct="1">
              <a:spcAft>
                <a:spcPts val="0"/>
              </a:spcAft>
              <a:buNone/>
              <a:defRPr/>
            </a:pPr>
            <a:endParaRPr lang="en-US" sz="2600" i="1" dirty="0">
              <a:solidFill>
                <a:schemeClr val="accent1">
                  <a:lumMod val="75000"/>
                </a:schemeClr>
              </a:solidFill>
            </a:endParaRPr>
          </a:p>
          <a:p>
            <a:pPr marL="0" indent="0" defTabSz="914400" eaLnBrk="1" fontAlgn="auto" hangingPunct="1">
              <a:spcAft>
                <a:spcPts val="0"/>
              </a:spcAft>
              <a:buNone/>
              <a:defRPr/>
            </a:pPr>
            <a:endParaRPr lang="en-US" sz="2600" i="1" dirty="0">
              <a:solidFill>
                <a:schemeClr val="accent1">
                  <a:lumMod val="75000"/>
                </a:schemeClr>
              </a:solidFill>
            </a:endParaRPr>
          </a:p>
          <a:p>
            <a:pPr marL="0" indent="0" defTabSz="914400" eaLnBrk="1" fontAlgn="auto" hangingPunct="1">
              <a:spcAft>
                <a:spcPts val="0"/>
              </a:spcAft>
              <a:buNone/>
              <a:defRPr/>
            </a:pPr>
            <a:r>
              <a:rPr lang="en-US" sz="2600" dirty="0"/>
              <a:t>Our mission is to </a:t>
            </a:r>
            <a:r>
              <a:rPr lang="en-US" sz="2600" b="1" i="1" dirty="0"/>
              <a:t>build a global nutrition and health company delivering trusted, innovative, and science based solutions to our customers</a:t>
            </a:r>
          </a:p>
          <a:p>
            <a:pPr marL="0" indent="0" defTabSz="914400" eaLnBrk="1" fontAlgn="auto" hangingPunct="1">
              <a:spcAft>
                <a:spcPts val="0"/>
              </a:spcAft>
              <a:buNone/>
              <a:defRPr/>
            </a:pPr>
            <a:endParaRPr lang="en-US" dirty="0">
              <a:solidFill>
                <a:sysClr val="windowText" lastClr="000000"/>
              </a:solidFill>
            </a:endParaRPr>
          </a:p>
        </p:txBody>
      </p:sp>
      <p:sp>
        <p:nvSpPr>
          <p:cNvPr id="4" name="Text Placeholder 3">
            <a:extLst>
              <a:ext uri="{FF2B5EF4-FFF2-40B4-BE49-F238E27FC236}">
                <a16:creationId xmlns:a16="http://schemas.microsoft.com/office/drawing/2014/main" id="{63CD04CC-E0EF-4DAF-86DA-3CCEDFBA5C4E}"/>
              </a:ext>
            </a:extLst>
          </p:cNvPr>
          <p:cNvSpPr>
            <a:spLocks noGrp="1"/>
          </p:cNvSpPr>
          <p:nvPr>
            <p:ph type="body" sz="quarter" idx="13"/>
          </p:nvPr>
        </p:nvSpPr>
        <p:spPr/>
        <p:txBody>
          <a:bodyPr/>
          <a:lstStyle/>
          <a:p>
            <a:r>
              <a:rPr lang="en-US" dirty="0"/>
              <a:t>Committed To Building A Global Nutrition And Health Company</a:t>
            </a:r>
          </a:p>
        </p:txBody>
      </p:sp>
      <p:sp>
        <p:nvSpPr>
          <p:cNvPr id="2" name="Title 1"/>
          <p:cNvSpPr>
            <a:spLocks noGrp="1"/>
          </p:cNvSpPr>
          <p:nvPr>
            <p:ph type="title"/>
          </p:nvPr>
        </p:nvSpPr>
        <p:spPr/>
        <p:txBody>
          <a:bodyPr/>
          <a:lstStyle/>
          <a:p>
            <a:r>
              <a:rPr lang="en-US" dirty="0"/>
              <a:t>Vision and Mission</a:t>
            </a:r>
          </a:p>
        </p:txBody>
      </p:sp>
      <p:sp>
        <p:nvSpPr>
          <p:cNvPr id="3" name="Slide Number Placeholder 2"/>
          <p:cNvSpPr>
            <a:spLocks noGrp="1"/>
          </p:cNvSpPr>
          <p:nvPr>
            <p:ph type="sldNum" sz="quarter" idx="4"/>
          </p:nvPr>
        </p:nvSpPr>
        <p:spPr/>
        <p:txBody>
          <a:bodyPr/>
          <a:lstStyle/>
          <a:p>
            <a:pPr>
              <a:defRPr/>
            </a:pPr>
            <a:fld id="{ACCE85CE-18C5-4F90-975B-C47AD42FB3A3}" type="slidenum">
              <a:rPr lang="en-US" smtClean="0"/>
              <a:pPr>
                <a:defRPr/>
              </a:pPr>
              <a:t>7</a:t>
            </a:fld>
            <a:endParaRPr lang="en-US" dirty="0"/>
          </a:p>
        </p:txBody>
      </p:sp>
    </p:spTree>
    <p:extLst>
      <p:ext uri="{BB962C8B-B14F-4D97-AF65-F5344CB8AC3E}">
        <p14:creationId xmlns:p14="http://schemas.microsoft.com/office/powerpoint/2010/main" val="22027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Strategic Focus</a:t>
            </a:r>
          </a:p>
        </p:txBody>
      </p:sp>
      <p:sp>
        <p:nvSpPr>
          <p:cNvPr id="3" name="Content Placeholder 2"/>
          <p:cNvSpPr>
            <a:spLocks noGrp="1"/>
          </p:cNvSpPr>
          <p:nvPr>
            <p:ph idx="1"/>
          </p:nvPr>
        </p:nvSpPr>
        <p:spPr/>
        <p:txBody>
          <a:bodyPr>
            <a:normAutofit/>
          </a:bodyPr>
          <a:lstStyle/>
          <a:p>
            <a:pPr defTabSz="914400" eaLnBrk="1" fontAlgn="auto" hangingPunct="1">
              <a:spcAft>
                <a:spcPts val="0"/>
              </a:spcAft>
              <a:defRPr/>
            </a:pPr>
            <a:endParaRPr lang="en-US" sz="1100" dirty="0">
              <a:solidFill>
                <a:sysClr val="windowText" lastClr="000000"/>
              </a:solidFill>
            </a:endParaRPr>
          </a:p>
          <a:p>
            <a:pPr defTabSz="914400" eaLnBrk="1" fontAlgn="auto" hangingPunct="1">
              <a:spcAft>
                <a:spcPts val="0"/>
              </a:spcAft>
              <a:defRPr/>
            </a:pPr>
            <a:r>
              <a:rPr lang="en-US" dirty="0">
                <a:solidFill>
                  <a:sysClr val="windowText" lastClr="000000"/>
                </a:solidFill>
              </a:rPr>
              <a:t>Strengthening Positions in Attractive, Growing Markets</a:t>
            </a:r>
          </a:p>
          <a:p>
            <a:pPr lvl="1" defTabSz="914400" eaLnBrk="1" fontAlgn="auto" hangingPunct="1">
              <a:spcAft>
                <a:spcPts val="0"/>
              </a:spcAft>
              <a:defRPr/>
            </a:pPr>
            <a:r>
              <a:rPr lang="en-US" dirty="0">
                <a:solidFill>
                  <a:sysClr val="windowText" lastClr="000000"/>
                </a:solidFill>
              </a:rPr>
              <a:t>Building scale, adding adjacent capabilities, expanding market and geographic reach, broadening our portfolio of solutions, investing in new science, enabling market awareness</a:t>
            </a:r>
            <a:endParaRPr lang="en-US" sz="1000" dirty="0">
              <a:solidFill>
                <a:sysClr val="windowText" lastClr="000000"/>
              </a:solidFill>
            </a:endParaRPr>
          </a:p>
          <a:p>
            <a:pPr defTabSz="914400" eaLnBrk="1" fontAlgn="auto" hangingPunct="1">
              <a:spcAft>
                <a:spcPts val="0"/>
              </a:spcAft>
              <a:defRPr/>
            </a:pPr>
            <a:endParaRPr lang="en-US" sz="800" dirty="0">
              <a:solidFill>
                <a:sysClr val="windowText" lastClr="000000"/>
              </a:solidFill>
            </a:endParaRPr>
          </a:p>
          <a:p>
            <a:pPr defTabSz="914400" eaLnBrk="1" fontAlgn="auto" hangingPunct="1">
              <a:spcAft>
                <a:spcPts val="0"/>
              </a:spcAft>
              <a:defRPr/>
            </a:pPr>
            <a:r>
              <a:rPr lang="en-US" dirty="0">
                <a:solidFill>
                  <a:sysClr val="windowText" lastClr="000000"/>
                </a:solidFill>
              </a:rPr>
              <a:t>Driving Organic Growth</a:t>
            </a:r>
          </a:p>
          <a:p>
            <a:pPr lvl="1" defTabSz="914400" eaLnBrk="1" fontAlgn="auto" hangingPunct="1">
              <a:spcAft>
                <a:spcPts val="0"/>
              </a:spcAft>
              <a:defRPr/>
            </a:pPr>
            <a:r>
              <a:rPr lang="en-US" dirty="0">
                <a:solidFill>
                  <a:sysClr val="windowText" lastClr="000000"/>
                </a:solidFill>
              </a:rPr>
              <a:t>Creating new demand through innovation, market penetration, new product launches, geographic expansion, and expanding addressable markets</a:t>
            </a:r>
          </a:p>
          <a:p>
            <a:pPr defTabSz="914400" eaLnBrk="1" fontAlgn="auto" hangingPunct="1">
              <a:spcAft>
                <a:spcPts val="0"/>
              </a:spcAft>
              <a:defRPr/>
            </a:pPr>
            <a:endParaRPr lang="en-US" sz="800" dirty="0">
              <a:solidFill>
                <a:sysClr val="windowText" lastClr="000000"/>
              </a:solidFill>
            </a:endParaRPr>
          </a:p>
          <a:p>
            <a:pPr defTabSz="914400" eaLnBrk="1" fontAlgn="auto" hangingPunct="1">
              <a:spcAft>
                <a:spcPts val="0"/>
              </a:spcAft>
              <a:defRPr/>
            </a:pPr>
            <a:r>
              <a:rPr lang="en-US" dirty="0">
                <a:solidFill>
                  <a:sysClr val="windowText" lastClr="000000"/>
                </a:solidFill>
              </a:rPr>
              <a:t>Augmenting Organic Growth through Strategic Acquisitions</a:t>
            </a:r>
            <a:endParaRPr lang="en-US" sz="1600" dirty="0">
              <a:solidFill>
                <a:sysClr val="windowText" lastClr="000000"/>
              </a:solidFill>
            </a:endParaRPr>
          </a:p>
          <a:p>
            <a:pPr defTabSz="914400" eaLnBrk="1" fontAlgn="auto" hangingPunct="1">
              <a:spcAft>
                <a:spcPts val="0"/>
              </a:spcAft>
              <a:defRPr/>
            </a:pPr>
            <a:endParaRPr lang="en-US" sz="800" dirty="0">
              <a:solidFill>
                <a:sysClr val="windowText" lastClr="000000"/>
              </a:solidFill>
            </a:endParaRPr>
          </a:p>
          <a:p>
            <a:pPr defTabSz="914400" eaLnBrk="1" fontAlgn="auto" hangingPunct="1">
              <a:spcAft>
                <a:spcPts val="0"/>
              </a:spcAft>
              <a:defRPr/>
            </a:pPr>
            <a:r>
              <a:rPr lang="en-US" dirty="0">
                <a:solidFill>
                  <a:sysClr val="windowText" lastClr="000000"/>
                </a:solidFill>
              </a:rPr>
              <a:t>Maintaining a Healthy Margin Profile, Strong Cash Flow, and Solid Balance Sheet to Execute</a:t>
            </a:r>
          </a:p>
        </p:txBody>
      </p:sp>
      <p:sp>
        <p:nvSpPr>
          <p:cNvPr id="4" name="Slide Number Placeholder 3"/>
          <p:cNvSpPr>
            <a:spLocks noGrp="1"/>
          </p:cNvSpPr>
          <p:nvPr>
            <p:ph type="sldNum" sz="quarter" idx="12"/>
          </p:nvPr>
        </p:nvSpPr>
        <p:spPr/>
        <p:txBody>
          <a:bodyPr/>
          <a:lstStyle/>
          <a:p>
            <a:fld id="{9C78B1D6-8B69-448B-B720-81701B3330F4}" type="slidenum">
              <a:rPr lang="en-US" smtClean="0"/>
              <a:pPr/>
              <a:t>8</a:t>
            </a:fld>
            <a:endParaRPr lang="en-US" dirty="0"/>
          </a:p>
        </p:txBody>
      </p:sp>
      <p:sp>
        <p:nvSpPr>
          <p:cNvPr id="5" name="Text Placeholder 4"/>
          <p:cNvSpPr>
            <a:spLocks noGrp="1"/>
          </p:cNvSpPr>
          <p:nvPr>
            <p:ph type="body" sz="quarter" idx="13"/>
          </p:nvPr>
        </p:nvSpPr>
        <p:spPr/>
        <p:txBody>
          <a:bodyPr/>
          <a:lstStyle/>
          <a:p>
            <a:r>
              <a:rPr lang="en-US" dirty="0"/>
              <a:t>Staying Focused</a:t>
            </a:r>
          </a:p>
        </p:txBody>
      </p:sp>
      <p:sp>
        <p:nvSpPr>
          <p:cNvPr id="11" name="Rectangle 10"/>
          <p:cNvSpPr/>
          <p:nvPr/>
        </p:nvSpPr>
        <p:spPr>
          <a:xfrm flipH="1">
            <a:off x="7285746" y="3428639"/>
            <a:ext cx="4900159" cy="3418609"/>
          </a:xfrm>
          <a:prstGeom prst="rect">
            <a:avLst/>
          </a:prstGeom>
          <a:blipFill dpi="0" rotWithShape="1">
            <a:blip r:embed="rId3">
              <a:alphaModFix amt="11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526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 name="Table 40"/>
          <p:cNvGraphicFramePr>
            <a:graphicFrameLocks noGrp="1"/>
          </p:cNvGraphicFramePr>
          <p:nvPr>
            <p:extLst>
              <p:ext uri="{D42A27DB-BD31-4B8C-83A1-F6EECF244321}">
                <p14:modId xmlns:p14="http://schemas.microsoft.com/office/powerpoint/2010/main" val="103371329"/>
              </p:ext>
            </p:extLst>
          </p:nvPr>
        </p:nvGraphicFramePr>
        <p:xfrm>
          <a:off x="1027522" y="970806"/>
          <a:ext cx="4923218" cy="2514600"/>
        </p:xfrm>
        <a:graphic>
          <a:graphicData uri="http://schemas.openxmlformats.org/drawingml/2006/table">
            <a:tbl>
              <a:tblPr firstRow="1" bandRow="1"/>
              <a:tblGrid>
                <a:gridCol w="4923218">
                  <a:extLst>
                    <a:ext uri="{9D8B030D-6E8A-4147-A177-3AD203B41FA5}">
                      <a16:colId xmlns:a16="http://schemas.microsoft.com/office/drawing/2014/main" val="808802585"/>
                    </a:ext>
                  </a:extLst>
                </a:gridCol>
              </a:tblGrid>
              <a:tr h="272814">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algn="ctr"/>
                      <a:endParaRPr lang="en-US" sz="1600" b="1" i="1" u="sng"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4150525"/>
                  </a:ext>
                </a:extLst>
              </a:tr>
              <a:tr h="1464546">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dirty="0">
                          <a:solidFill>
                            <a:schemeClr val="tx1"/>
                          </a:solidFill>
                          <a:latin typeface=" arial"/>
                        </a:rPr>
                        <a:t>Leveraging Synergies</a:t>
                      </a:r>
                      <a:r>
                        <a:rPr lang="en-US" sz="1600" b="0" baseline="0" dirty="0">
                          <a:solidFill>
                            <a:schemeClr val="tx1"/>
                          </a:solidFill>
                          <a:latin typeface=" arial"/>
                        </a:rPr>
                        <a:t> Across Segment</a:t>
                      </a:r>
                      <a:endParaRPr lang="en-US" sz="1600" b="0" dirty="0">
                        <a:solidFill>
                          <a:schemeClr val="tx1"/>
                        </a:solidFill>
                        <a:latin typeface=" arial"/>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600" b="0" dirty="0">
                          <a:solidFill>
                            <a:schemeClr val="tx1"/>
                          </a:solidFill>
                          <a:latin typeface=" arial"/>
                        </a:rPr>
                        <a:t>FDA RDI for Choline</a:t>
                      </a:r>
                      <a:r>
                        <a:rPr lang="en-US" sz="1600" b="0" baseline="0" dirty="0">
                          <a:solidFill>
                            <a:schemeClr val="tx1"/>
                          </a:solidFill>
                          <a:latin typeface=" arial"/>
                        </a:rPr>
                        <a:t> and Expanded </a:t>
                      </a:r>
                      <a:r>
                        <a:rPr lang="en-US" sz="1600" b="0" dirty="0">
                          <a:solidFill>
                            <a:schemeClr val="tx1"/>
                          </a:solidFill>
                          <a:latin typeface=" arial"/>
                        </a:rPr>
                        <a:t>Choline Awareness / Science</a:t>
                      </a:r>
                    </a:p>
                    <a:p>
                      <a:pPr marL="285750" indent="-285750">
                        <a:spcAft>
                          <a:spcPts val="600"/>
                        </a:spcAft>
                        <a:buFont typeface="Arial" panose="020B0604020202020204" pitchFamily="34" charset="0"/>
                        <a:buChar char="•"/>
                      </a:pPr>
                      <a:r>
                        <a:rPr lang="en-US" sz="1600" b="0" dirty="0">
                          <a:solidFill>
                            <a:schemeClr val="tx1"/>
                          </a:solidFill>
                          <a:latin typeface=" arial"/>
                        </a:rPr>
                        <a:t>Mineral Nutrition</a:t>
                      </a:r>
                    </a:p>
                    <a:p>
                      <a:pPr marL="285750" indent="-285750">
                        <a:spcAft>
                          <a:spcPts val="600"/>
                        </a:spcAft>
                        <a:buFont typeface="Arial" panose="020B0604020202020204" pitchFamily="34" charset="0"/>
                        <a:buChar char="•"/>
                      </a:pPr>
                      <a:r>
                        <a:rPr lang="en-US" sz="1600" b="0" dirty="0">
                          <a:solidFill>
                            <a:schemeClr val="tx1"/>
                          </a:solidFill>
                          <a:latin typeface=" arial"/>
                        </a:rPr>
                        <a:t>Systems for Nutritional Beverages</a:t>
                      </a:r>
                    </a:p>
                    <a:p>
                      <a:pPr marL="285750" indent="-285750">
                        <a:spcAft>
                          <a:spcPts val="600"/>
                        </a:spcAft>
                        <a:buFont typeface="Arial" panose="020B0604020202020204" pitchFamily="34" charset="0"/>
                        <a:buChar char="•"/>
                      </a:pPr>
                      <a:r>
                        <a:rPr lang="en-US" sz="1600" b="0" dirty="0" err="1">
                          <a:solidFill>
                            <a:schemeClr val="tx1"/>
                          </a:solidFill>
                          <a:latin typeface=" arial"/>
                        </a:rPr>
                        <a:t>Curemark</a:t>
                      </a:r>
                      <a:r>
                        <a:rPr lang="en-US" sz="1600" b="0" baseline="30000" dirty="0">
                          <a:solidFill>
                            <a:schemeClr val="tx1"/>
                          </a:solidFill>
                          <a:latin typeface=" arial"/>
                        </a:rPr>
                        <a:t>®</a:t>
                      </a:r>
                      <a:r>
                        <a:rPr lang="en-US" sz="1600" b="0" dirty="0">
                          <a:solidFill>
                            <a:schemeClr val="tx1"/>
                          </a:solidFill>
                          <a:latin typeface=" arial"/>
                        </a:rPr>
                        <a:t> Delivery System</a:t>
                      </a:r>
                    </a:p>
                    <a:p>
                      <a:pPr marL="285750" indent="-285750">
                        <a:spcAft>
                          <a:spcPts val="600"/>
                        </a:spcAft>
                        <a:buFont typeface="Arial" panose="020B0604020202020204" pitchFamily="34" charset="0"/>
                        <a:buChar char="•"/>
                      </a:pPr>
                      <a:r>
                        <a:rPr lang="en-US" sz="1600" b="0" dirty="0">
                          <a:solidFill>
                            <a:schemeClr val="tx1"/>
                          </a:solidFill>
                          <a:latin typeface=" arial"/>
                        </a:rPr>
                        <a:t>Geographic Expansion and M&amp;A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9853782"/>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650695993"/>
              </p:ext>
            </p:extLst>
          </p:nvPr>
        </p:nvGraphicFramePr>
        <p:xfrm>
          <a:off x="6540452" y="999140"/>
          <a:ext cx="4611457" cy="3210655"/>
        </p:xfrm>
        <a:graphic>
          <a:graphicData uri="http://schemas.openxmlformats.org/drawingml/2006/table">
            <a:tbl>
              <a:tblPr firstRow="1" bandRow="1"/>
              <a:tblGrid>
                <a:gridCol w="4611457">
                  <a:extLst>
                    <a:ext uri="{9D8B030D-6E8A-4147-A177-3AD203B41FA5}">
                      <a16:colId xmlns:a16="http://schemas.microsoft.com/office/drawing/2014/main" val="808802585"/>
                    </a:ext>
                  </a:extLst>
                </a:gridCol>
              </a:tblGrid>
              <a:tr h="231997">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285750" indent="-285750" algn="l" defTabSz="457200" rtl="0" eaLnBrk="1" latinLnBrk="0" hangingPunct="1">
                        <a:spcAft>
                          <a:spcPts val="600"/>
                        </a:spcAft>
                        <a:buFont typeface="Arial" panose="020B0604020202020204" pitchFamily="34" charset="0"/>
                        <a:buChar char="•"/>
                      </a:pPr>
                      <a:endParaRPr lang="en-US" sz="1600" b="0" kern="1200" dirty="0">
                        <a:solidFill>
                          <a:schemeClr val="tx1"/>
                        </a:solidFill>
                        <a:latin typeface=" arial"/>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4150525"/>
                  </a:ext>
                </a:extLst>
              </a:tr>
              <a:tr h="1368779">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85750" indent="-285750" algn="l" defTabSz="457200" rtl="0" eaLnBrk="1" latinLnBrk="0" hangingPunct="1">
                        <a:spcAft>
                          <a:spcPts val="600"/>
                        </a:spcAft>
                        <a:buFont typeface="Arial" panose="020B0604020202020204" pitchFamily="34" charset="0"/>
                        <a:buChar char="•"/>
                      </a:pPr>
                      <a:r>
                        <a:rPr lang="en-US" sz="1600" b="0" kern="1200" dirty="0" err="1">
                          <a:solidFill>
                            <a:schemeClr val="tx1"/>
                          </a:solidFill>
                          <a:latin typeface=" arial"/>
                          <a:ea typeface="+mn-ea"/>
                          <a:cs typeface="+mn-cs"/>
                        </a:rPr>
                        <a:t>ReaShure</a:t>
                      </a:r>
                      <a:r>
                        <a:rPr lang="en-US" sz="1600" b="0" kern="1200" baseline="30000" dirty="0">
                          <a:solidFill>
                            <a:schemeClr val="tx1"/>
                          </a:solidFill>
                          <a:latin typeface=" arial"/>
                          <a:ea typeface="+mn-ea"/>
                          <a:cs typeface="+mn-cs"/>
                        </a:rPr>
                        <a:t>®</a:t>
                      </a:r>
                      <a:r>
                        <a:rPr lang="en-US" sz="1600" b="0" kern="1200" dirty="0">
                          <a:solidFill>
                            <a:schemeClr val="tx1"/>
                          </a:solidFill>
                          <a:latin typeface=" arial"/>
                          <a:ea typeface="+mn-ea"/>
                          <a:cs typeface="+mn-cs"/>
                        </a:rPr>
                        <a:t> Penetration</a:t>
                      </a:r>
                    </a:p>
                    <a:p>
                      <a:pPr marL="285750" lvl="1" indent="-285750" algn="l" defTabSz="457200" rtl="0" eaLnBrk="1" latinLnBrk="0" hangingPunct="1">
                        <a:spcAft>
                          <a:spcPts val="600"/>
                        </a:spcAft>
                        <a:buFont typeface="Arial" panose="020B0604020202020204" pitchFamily="34" charset="0"/>
                        <a:buChar char="•"/>
                      </a:pPr>
                      <a:r>
                        <a:rPr lang="en-US" sz="1600" b="0" kern="1200" dirty="0">
                          <a:solidFill>
                            <a:schemeClr val="tx1"/>
                          </a:solidFill>
                          <a:latin typeface=" arial"/>
                          <a:ea typeface="+mn-ea"/>
                          <a:cs typeface="+mn-cs"/>
                        </a:rPr>
                        <a:t>NRC Recommendation on Choline</a:t>
                      </a:r>
                    </a:p>
                    <a:p>
                      <a:pPr marL="285750" indent="-285750" algn="l" defTabSz="457200" rtl="0" eaLnBrk="1" latinLnBrk="0" hangingPunct="1">
                        <a:spcAft>
                          <a:spcPts val="600"/>
                        </a:spcAft>
                        <a:buFont typeface="Arial" panose="020B0604020202020204" pitchFamily="34" charset="0"/>
                        <a:buChar char="•"/>
                      </a:pPr>
                      <a:r>
                        <a:rPr lang="en-US" sz="1600" b="0" kern="1200" dirty="0">
                          <a:solidFill>
                            <a:schemeClr val="tx1"/>
                          </a:solidFill>
                          <a:latin typeface=" arial"/>
                          <a:ea typeface="+mn-ea"/>
                          <a:cs typeface="+mn-cs"/>
                        </a:rPr>
                        <a:t>Rumen Protected Nutrients for Dairy</a:t>
                      </a:r>
                    </a:p>
                    <a:p>
                      <a:pPr marL="285750" lvl="1" indent="-285750" algn="l" defTabSz="457200" rtl="0" eaLnBrk="1" latinLnBrk="0" hangingPunct="1">
                        <a:spcAft>
                          <a:spcPts val="600"/>
                        </a:spcAft>
                        <a:buFont typeface="Arial" panose="020B0604020202020204" pitchFamily="34" charset="0"/>
                        <a:buChar char="•"/>
                      </a:pPr>
                      <a:r>
                        <a:rPr lang="en-US" sz="1600" b="0" kern="1200" dirty="0">
                          <a:solidFill>
                            <a:schemeClr val="tx1"/>
                          </a:solidFill>
                          <a:latin typeface=" arial"/>
                          <a:ea typeface="+mn-ea"/>
                          <a:cs typeface="+mn-cs"/>
                        </a:rPr>
                        <a:t>Next Generation By-pass and Release Technology</a:t>
                      </a:r>
                    </a:p>
                    <a:p>
                      <a:pPr marL="285750" indent="-285750" algn="l" defTabSz="457200" rtl="0" eaLnBrk="1" latinLnBrk="0" hangingPunct="1">
                        <a:spcAft>
                          <a:spcPts val="600"/>
                        </a:spcAft>
                        <a:buFont typeface="Arial" panose="020B0604020202020204" pitchFamily="34" charset="0"/>
                        <a:buChar char="•"/>
                      </a:pPr>
                      <a:r>
                        <a:rPr lang="en-US" sz="1600" b="0" kern="1200" dirty="0">
                          <a:solidFill>
                            <a:schemeClr val="tx1"/>
                          </a:solidFill>
                          <a:latin typeface=" arial"/>
                          <a:ea typeface="+mn-ea"/>
                          <a:cs typeface="+mn-cs"/>
                        </a:rPr>
                        <a:t>Pet and Aquaculture Expansion</a:t>
                      </a:r>
                    </a:p>
                    <a:p>
                      <a:pPr marL="285750" indent="-285750" algn="l" defTabSz="457200" rtl="0" eaLnBrk="1" latinLnBrk="0" hangingPunct="1">
                        <a:spcAft>
                          <a:spcPts val="600"/>
                        </a:spcAft>
                        <a:buFont typeface="Arial" panose="020B0604020202020204" pitchFamily="34" charset="0"/>
                        <a:buChar char="•"/>
                      </a:pPr>
                      <a:r>
                        <a:rPr lang="en-US" sz="1600" b="0" kern="1200" dirty="0">
                          <a:solidFill>
                            <a:schemeClr val="tx1"/>
                          </a:solidFill>
                          <a:latin typeface=" arial"/>
                          <a:ea typeface="+mn-ea"/>
                          <a:cs typeface="+mn-cs"/>
                        </a:rPr>
                        <a:t>Geographic Expansion and M&amp;A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9853782"/>
                  </a:ext>
                </a:extLst>
              </a:tr>
              <a:tr h="696055">
                <a:tc>
                  <a:txBody>
                    <a:bodyPr/>
                    <a:lstStyle/>
                    <a:p>
                      <a:pPr marL="285750" indent="-285750" algn="l" defTabSz="457200" rtl="0" eaLnBrk="1" latinLnBrk="0" hangingPunct="1">
                        <a:spcAft>
                          <a:spcPts val="600"/>
                        </a:spcAft>
                        <a:buFont typeface="Arial" panose="020B0604020202020204" pitchFamily="34" charset="0"/>
                        <a:buChar char="•"/>
                      </a:pPr>
                      <a:endParaRPr lang="en-US" sz="1600" b="0" kern="1200" dirty="0">
                        <a:solidFill>
                          <a:schemeClr val="tx1"/>
                        </a:solidFill>
                        <a:latin typeface=" arial"/>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0024717"/>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2244675267"/>
              </p:ext>
            </p:extLst>
          </p:nvPr>
        </p:nvGraphicFramePr>
        <p:xfrm>
          <a:off x="1027070" y="3900856"/>
          <a:ext cx="4688005" cy="2286000"/>
        </p:xfrm>
        <a:graphic>
          <a:graphicData uri="http://schemas.openxmlformats.org/drawingml/2006/table">
            <a:tbl>
              <a:tblPr firstRow="1" bandRow="1"/>
              <a:tblGrid>
                <a:gridCol w="4688005">
                  <a:extLst>
                    <a:ext uri="{9D8B030D-6E8A-4147-A177-3AD203B41FA5}">
                      <a16:colId xmlns:a16="http://schemas.microsoft.com/office/drawing/2014/main" val="808802585"/>
                    </a:ext>
                  </a:extLst>
                </a:gridCol>
              </a:tblGrid>
              <a:tr h="272814">
                <a:tc>
                  <a:txBody>
                    <a:bodyPr/>
                    <a:lstStyle>
                      <a:lvl1pPr marL="0" algn="l" defTabSz="457200" rtl="0" eaLnBrk="1" latinLnBrk="0" hangingPunct="1">
                        <a:defRPr sz="1800" b="1" kern="1200">
                          <a:solidFill>
                            <a:schemeClr val="lt1"/>
                          </a:solidFill>
                          <a:latin typeface="Arial"/>
                        </a:defRPr>
                      </a:lvl1pPr>
                      <a:lvl2pPr marL="457200" algn="l" defTabSz="457200" rtl="0" eaLnBrk="1" latinLnBrk="0" hangingPunct="1">
                        <a:defRPr sz="1800" b="1" kern="1200">
                          <a:solidFill>
                            <a:schemeClr val="lt1"/>
                          </a:solidFill>
                          <a:latin typeface="Arial"/>
                        </a:defRPr>
                      </a:lvl2pPr>
                      <a:lvl3pPr marL="914400" algn="l" defTabSz="457200" rtl="0" eaLnBrk="1" latinLnBrk="0" hangingPunct="1">
                        <a:defRPr sz="1800" b="1" kern="1200">
                          <a:solidFill>
                            <a:schemeClr val="lt1"/>
                          </a:solidFill>
                          <a:latin typeface="Arial"/>
                        </a:defRPr>
                      </a:lvl3pPr>
                      <a:lvl4pPr marL="1371600" algn="l" defTabSz="457200" rtl="0" eaLnBrk="1" latinLnBrk="0" hangingPunct="1">
                        <a:defRPr sz="1800" b="1" kern="1200">
                          <a:solidFill>
                            <a:schemeClr val="lt1"/>
                          </a:solidFill>
                          <a:latin typeface="Arial"/>
                        </a:defRPr>
                      </a:lvl4pPr>
                      <a:lvl5pPr marL="1828800" algn="l" defTabSz="457200" rtl="0" eaLnBrk="1" latinLnBrk="0" hangingPunct="1">
                        <a:defRPr sz="1800" b="1" kern="1200">
                          <a:solidFill>
                            <a:schemeClr val="lt1"/>
                          </a:solidFill>
                          <a:latin typeface="Arial"/>
                        </a:defRPr>
                      </a:lvl5pPr>
                      <a:lvl6pPr marL="2286000" algn="l" defTabSz="457200" rtl="0" eaLnBrk="1" latinLnBrk="0" hangingPunct="1">
                        <a:defRPr sz="1800" b="1" kern="1200">
                          <a:solidFill>
                            <a:schemeClr val="lt1"/>
                          </a:solidFill>
                          <a:latin typeface="Arial"/>
                        </a:defRPr>
                      </a:lvl6pPr>
                      <a:lvl7pPr marL="2743200" algn="l" defTabSz="457200" rtl="0" eaLnBrk="1" latinLnBrk="0" hangingPunct="1">
                        <a:defRPr sz="1800" b="1" kern="1200">
                          <a:solidFill>
                            <a:schemeClr val="lt1"/>
                          </a:solidFill>
                          <a:latin typeface="Arial"/>
                        </a:defRPr>
                      </a:lvl7pPr>
                      <a:lvl8pPr marL="3200400" algn="l" defTabSz="457200" rtl="0" eaLnBrk="1" latinLnBrk="0" hangingPunct="1">
                        <a:defRPr sz="1800" b="1" kern="1200">
                          <a:solidFill>
                            <a:schemeClr val="lt1"/>
                          </a:solidFill>
                          <a:latin typeface="Arial"/>
                        </a:defRPr>
                      </a:lvl8pPr>
                      <a:lvl9pPr marL="3657600" algn="l" defTabSz="457200" rtl="0" eaLnBrk="1" latinLnBrk="0" hangingPunct="1">
                        <a:defRPr sz="1800" b="1" kern="1200">
                          <a:solidFill>
                            <a:schemeClr val="lt1"/>
                          </a:solidFill>
                          <a:latin typeface="Arial"/>
                        </a:defRPr>
                      </a:lvl9pPr>
                    </a:lstStyle>
                    <a:p>
                      <a:pPr marL="285750" indent="-285750" algn="l" defTabSz="457200" rtl="0" eaLnBrk="1" latinLnBrk="0" hangingPunct="1">
                        <a:spcAft>
                          <a:spcPts val="600"/>
                        </a:spcAft>
                        <a:buFont typeface="Arial" panose="020B0604020202020204" pitchFamily="34" charset="0"/>
                        <a:buChar char="•"/>
                      </a:pPr>
                      <a:endParaRPr lang="en-US" sz="1600" b="0" kern="1200" dirty="0">
                        <a:solidFill>
                          <a:schemeClr val="tx1"/>
                        </a:solidFill>
                        <a:latin typeface=" arial"/>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4150525"/>
                  </a:ext>
                </a:extLst>
              </a:tr>
              <a:tr h="1464546">
                <a:tc>
                  <a:txBody>
                    <a:bodyPr/>
                    <a:lstStyle>
                      <a:lvl1pPr marL="0" algn="l" defTabSz="457200" rtl="0" eaLnBrk="1" latinLnBrk="0" hangingPunct="1">
                        <a:defRPr sz="1800" kern="1200">
                          <a:solidFill>
                            <a:schemeClr val="dk1"/>
                          </a:solidFill>
                          <a:latin typeface="Arial"/>
                        </a:defRPr>
                      </a:lvl1pPr>
                      <a:lvl2pPr marL="457200" algn="l" defTabSz="457200" rtl="0" eaLnBrk="1" latinLnBrk="0" hangingPunct="1">
                        <a:defRPr sz="1800" kern="1200">
                          <a:solidFill>
                            <a:schemeClr val="dk1"/>
                          </a:solidFill>
                          <a:latin typeface="Arial"/>
                        </a:defRPr>
                      </a:lvl2pPr>
                      <a:lvl3pPr marL="914400" algn="l" defTabSz="457200" rtl="0" eaLnBrk="1" latinLnBrk="0" hangingPunct="1">
                        <a:defRPr sz="1800" kern="1200">
                          <a:solidFill>
                            <a:schemeClr val="dk1"/>
                          </a:solidFill>
                          <a:latin typeface="Arial"/>
                        </a:defRPr>
                      </a:lvl3pPr>
                      <a:lvl4pPr marL="1371600" algn="l" defTabSz="457200" rtl="0" eaLnBrk="1" latinLnBrk="0" hangingPunct="1">
                        <a:defRPr sz="1800" kern="1200">
                          <a:solidFill>
                            <a:schemeClr val="dk1"/>
                          </a:solidFill>
                          <a:latin typeface="Arial"/>
                        </a:defRPr>
                      </a:lvl4pPr>
                      <a:lvl5pPr marL="1828800" algn="l" defTabSz="457200" rtl="0" eaLnBrk="1" latinLnBrk="0" hangingPunct="1">
                        <a:defRPr sz="1800" kern="1200">
                          <a:solidFill>
                            <a:schemeClr val="dk1"/>
                          </a:solidFill>
                          <a:latin typeface="Arial"/>
                        </a:defRPr>
                      </a:lvl5pPr>
                      <a:lvl6pPr marL="2286000" algn="l" defTabSz="457200" rtl="0" eaLnBrk="1" latinLnBrk="0" hangingPunct="1">
                        <a:defRPr sz="1800" kern="1200">
                          <a:solidFill>
                            <a:schemeClr val="dk1"/>
                          </a:solidFill>
                          <a:latin typeface="Arial"/>
                        </a:defRPr>
                      </a:lvl6pPr>
                      <a:lvl7pPr marL="2743200" algn="l" defTabSz="457200" rtl="0" eaLnBrk="1" latinLnBrk="0" hangingPunct="1">
                        <a:defRPr sz="1800" kern="1200">
                          <a:solidFill>
                            <a:schemeClr val="dk1"/>
                          </a:solidFill>
                          <a:latin typeface="Arial"/>
                        </a:defRPr>
                      </a:lvl7pPr>
                      <a:lvl8pPr marL="3200400" algn="l" defTabSz="457200" rtl="0" eaLnBrk="1" latinLnBrk="0" hangingPunct="1">
                        <a:defRPr sz="1800" kern="1200">
                          <a:solidFill>
                            <a:schemeClr val="dk1"/>
                          </a:solidFill>
                          <a:latin typeface="Arial"/>
                        </a:defRPr>
                      </a:lvl8pPr>
                      <a:lvl9pPr marL="3657600" algn="l" defTabSz="457200" rtl="0" eaLnBrk="1" latinLnBrk="0" hangingPunct="1">
                        <a:defRPr sz="1800" kern="1200">
                          <a:solidFill>
                            <a:schemeClr val="dk1"/>
                          </a:solidFill>
                          <a:latin typeface="Arial"/>
                        </a:defRPr>
                      </a:lvl9pPr>
                    </a:lstStyle>
                    <a:p>
                      <a:pPr marL="285750" indent="-285750" algn="l" defTabSz="457200" rtl="0" eaLnBrk="1" latinLnBrk="0" hangingPunct="1">
                        <a:spcAft>
                          <a:spcPts val="600"/>
                        </a:spcAft>
                        <a:buFont typeface="Arial" panose="020B0604020202020204" pitchFamily="34" charset="0"/>
                        <a:buChar char="•"/>
                      </a:pPr>
                      <a:r>
                        <a:rPr lang="en-US" sz="1600" b="0" kern="1200" dirty="0">
                          <a:solidFill>
                            <a:schemeClr val="tx1"/>
                          </a:solidFill>
                          <a:latin typeface=" arial"/>
                          <a:ea typeface="+mn-ea"/>
                          <a:cs typeface="+mn-cs"/>
                        </a:rPr>
                        <a:t>Leveraging our Global Performance Gases Platform</a:t>
                      </a:r>
                    </a:p>
                    <a:p>
                      <a:pPr marL="285750" indent="-285750" algn="l" defTabSz="457200" rtl="0" eaLnBrk="1" latinLnBrk="0" hangingPunct="1">
                        <a:spcAft>
                          <a:spcPts val="600"/>
                        </a:spcAft>
                        <a:buFont typeface="Arial" panose="020B0604020202020204" pitchFamily="34" charset="0"/>
                        <a:buChar char="•"/>
                      </a:pPr>
                      <a:r>
                        <a:rPr lang="en-US" sz="1600" b="0" kern="1200" dirty="0">
                          <a:solidFill>
                            <a:schemeClr val="tx1"/>
                          </a:solidFill>
                          <a:latin typeface=" arial"/>
                          <a:ea typeface="+mn-ea"/>
                          <a:cs typeface="+mn-cs"/>
                        </a:rPr>
                        <a:t>Plant Micronutrients</a:t>
                      </a:r>
                    </a:p>
                    <a:p>
                      <a:pPr marL="742950" lvl="1" indent="-285750">
                        <a:buFontTx/>
                        <a:buChar char="‒"/>
                      </a:pPr>
                      <a:r>
                        <a:rPr lang="en-US" sz="1600" b="0" dirty="0">
                          <a:solidFill>
                            <a:schemeClr val="tx1"/>
                          </a:solidFill>
                          <a:latin typeface=" arial"/>
                        </a:rPr>
                        <a:t>New Applications</a:t>
                      </a:r>
                    </a:p>
                    <a:p>
                      <a:pPr marL="742950" lvl="1" indent="-285750">
                        <a:buFontTx/>
                        <a:buChar char="‒"/>
                      </a:pPr>
                      <a:r>
                        <a:rPr lang="en-US" sz="1600" b="0" dirty="0">
                          <a:solidFill>
                            <a:schemeClr val="tx1"/>
                          </a:solidFill>
                          <a:latin typeface=" arial"/>
                        </a:rPr>
                        <a:t>New</a:t>
                      </a:r>
                      <a:r>
                        <a:rPr lang="en-US" sz="1600" b="0" baseline="0" dirty="0">
                          <a:solidFill>
                            <a:schemeClr val="tx1"/>
                          </a:solidFill>
                          <a:latin typeface=" arial"/>
                        </a:rPr>
                        <a:t> Products</a:t>
                      </a:r>
                      <a:endParaRPr lang="en-US" sz="1600" b="0" dirty="0">
                        <a:solidFill>
                          <a:schemeClr val="tx1"/>
                        </a:solidFill>
                        <a:latin typeface=" arial"/>
                      </a:endParaRPr>
                    </a:p>
                    <a:p>
                      <a:pPr marL="742950" lvl="1" indent="-285750">
                        <a:buFontTx/>
                        <a:buChar char="‒"/>
                      </a:pPr>
                      <a:r>
                        <a:rPr lang="en-US" sz="1600" b="0" dirty="0">
                          <a:solidFill>
                            <a:schemeClr val="tx1"/>
                          </a:solidFill>
                          <a:latin typeface=" arial"/>
                        </a:rPr>
                        <a:t>Geographic Expansion</a:t>
                      </a:r>
                    </a:p>
                    <a:p>
                      <a:pPr marL="285750" indent="-285750" algn="l" defTabSz="457200" rtl="0" eaLnBrk="1" latinLnBrk="0" hangingPunct="1">
                        <a:spcAft>
                          <a:spcPts val="600"/>
                        </a:spcAft>
                        <a:buFont typeface="Arial" panose="020B0604020202020204" pitchFamily="34" charset="0"/>
                        <a:buChar char="•"/>
                      </a:pPr>
                      <a:endParaRPr lang="en-US" sz="1600" b="0" kern="1200" dirty="0">
                        <a:solidFill>
                          <a:schemeClr val="tx1"/>
                        </a:solidFill>
                        <a:latin typeface=" arial"/>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9853782"/>
                  </a:ext>
                </a:extLst>
              </a:tr>
            </a:tbl>
          </a:graphicData>
        </a:graphic>
      </p:graphicFrame>
      <p:sp>
        <p:nvSpPr>
          <p:cNvPr id="3" name="Text Placeholder 2">
            <a:extLst>
              <a:ext uri="{FF2B5EF4-FFF2-40B4-BE49-F238E27FC236}">
                <a16:creationId xmlns:a16="http://schemas.microsoft.com/office/drawing/2014/main" id="{60DDE8DC-F663-406B-BE45-F5AE18A311C9}"/>
              </a:ext>
            </a:extLst>
          </p:cNvPr>
          <p:cNvSpPr>
            <a:spLocks noGrp="1"/>
          </p:cNvSpPr>
          <p:nvPr>
            <p:ph type="body" sz="quarter" idx="13"/>
          </p:nvPr>
        </p:nvSpPr>
        <p:spPr/>
        <p:txBody>
          <a:bodyPr/>
          <a:lstStyle/>
          <a:p>
            <a:r>
              <a:rPr lang="en-US" dirty="0"/>
              <a:t>Multiple Platforms To Drive Growth</a:t>
            </a:r>
          </a:p>
        </p:txBody>
      </p:sp>
      <p:sp>
        <p:nvSpPr>
          <p:cNvPr id="2" name="Title 1"/>
          <p:cNvSpPr>
            <a:spLocks noGrp="1"/>
          </p:cNvSpPr>
          <p:nvPr>
            <p:ph type="title"/>
          </p:nvPr>
        </p:nvSpPr>
        <p:spPr/>
        <p:txBody>
          <a:bodyPr/>
          <a:lstStyle/>
          <a:p>
            <a:r>
              <a:rPr lang="en-US" dirty="0"/>
              <a:t>Balchem Growth Platforms</a:t>
            </a:r>
          </a:p>
        </p:txBody>
      </p:sp>
      <p:sp>
        <p:nvSpPr>
          <p:cNvPr id="69" name="TextBox 68"/>
          <p:cNvSpPr txBox="1"/>
          <p:nvPr/>
        </p:nvSpPr>
        <p:spPr>
          <a:xfrm>
            <a:off x="8010470" y="5337101"/>
            <a:ext cx="2386525" cy="369332"/>
          </a:xfrm>
          <a:prstGeom prst="rect">
            <a:avLst/>
          </a:prstGeom>
          <a:solidFill>
            <a:sysClr val="window" lastClr="FFFFFF"/>
          </a:solidFill>
        </p:spPr>
        <p:txBody>
          <a:bodyPr wrap="square" rtlCol="0">
            <a:spAutoFit/>
          </a:bodyPr>
          <a:lstStyle/>
          <a:p>
            <a:pPr eaLnBrk="1" fontAlgn="auto" hangingPunct="1">
              <a:spcBef>
                <a:spcPts val="0"/>
              </a:spcBef>
              <a:spcAft>
                <a:spcPts val="0"/>
              </a:spcAft>
              <a:defRPr/>
            </a:pPr>
            <a:endParaRPr lang="en-US" kern="0" dirty="0">
              <a:solidFill>
                <a:prstClr val="black"/>
              </a:solidFill>
              <a:latin typeface="Arial" charset="0"/>
            </a:endParaRPr>
          </a:p>
        </p:txBody>
      </p:sp>
      <p:cxnSp>
        <p:nvCxnSpPr>
          <p:cNvPr id="72" name="Straight Connector 71"/>
          <p:cNvCxnSpPr/>
          <p:nvPr/>
        </p:nvCxnSpPr>
        <p:spPr>
          <a:xfrm>
            <a:off x="6255283" y="1070264"/>
            <a:ext cx="4038600" cy="0"/>
          </a:xfrm>
          <a:prstGeom prst="line">
            <a:avLst/>
          </a:prstGeom>
          <a:noFill/>
          <a:ln w="3175" cap="flat" cmpd="sng" algn="ctr">
            <a:solidFill>
              <a:srgbClr val="FFFFFF"/>
            </a:solidFill>
            <a:prstDash val="solid"/>
          </a:ln>
          <a:effectLst/>
        </p:spPr>
      </p:cxnSp>
      <p:cxnSp>
        <p:nvCxnSpPr>
          <p:cNvPr id="40" name="Straight Connector 39"/>
          <p:cNvCxnSpPr/>
          <p:nvPr/>
        </p:nvCxnSpPr>
        <p:spPr>
          <a:xfrm>
            <a:off x="852933" y="3978957"/>
            <a:ext cx="10558020" cy="57349"/>
          </a:xfrm>
          <a:prstGeom prst="line">
            <a:avLst/>
          </a:prstGeom>
          <a:noFill/>
          <a:ln w="3175" cap="flat" cmpd="sng" algn="ctr">
            <a:solidFill>
              <a:srgbClr val="FFFFFF"/>
            </a:solidFill>
            <a:prstDash val="solid"/>
          </a:ln>
          <a:effectLst/>
        </p:spPr>
      </p:cxnSp>
      <p:sp>
        <p:nvSpPr>
          <p:cNvPr id="33" name="TextBox 32"/>
          <p:cNvSpPr txBox="1"/>
          <p:nvPr/>
        </p:nvSpPr>
        <p:spPr>
          <a:xfrm>
            <a:off x="7554820" y="1097433"/>
            <a:ext cx="3597090" cy="369332"/>
          </a:xfrm>
          <a:prstGeom prst="rect">
            <a:avLst/>
          </a:prstGeom>
          <a:noFill/>
        </p:spPr>
        <p:txBody>
          <a:bodyPr wrap="square" rtlCol="0">
            <a:spAutoFit/>
          </a:bodyPr>
          <a:lstStyle/>
          <a:p>
            <a:pPr eaLnBrk="1" hangingPunct="1"/>
            <a:r>
              <a:rPr lang="en-US" b="1" dirty="0">
                <a:solidFill>
                  <a:schemeClr val="bg1"/>
                </a:solidFill>
                <a:latin typeface="Arial"/>
                <a:cs typeface="Arial"/>
              </a:rPr>
              <a:t>ANIMAL NUTRITION &amp; HEALTH</a:t>
            </a:r>
            <a:endParaRPr lang="id-ID" b="1" dirty="0">
              <a:solidFill>
                <a:schemeClr val="bg1"/>
              </a:solidFill>
              <a:latin typeface="Arial"/>
              <a:cs typeface="Arial"/>
            </a:endParaRPr>
          </a:p>
        </p:txBody>
      </p:sp>
      <p:sp>
        <p:nvSpPr>
          <p:cNvPr id="34" name="TextBox 33"/>
          <p:cNvSpPr txBox="1"/>
          <p:nvPr/>
        </p:nvSpPr>
        <p:spPr>
          <a:xfrm>
            <a:off x="8239027" y="3548025"/>
            <a:ext cx="2912882" cy="369332"/>
          </a:xfrm>
          <a:prstGeom prst="rect">
            <a:avLst/>
          </a:prstGeom>
          <a:noFill/>
        </p:spPr>
        <p:txBody>
          <a:bodyPr wrap="square" rtlCol="0">
            <a:spAutoFit/>
          </a:bodyPr>
          <a:lstStyle/>
          <a:p>
            <a:pPr eaLnBrk="1" hangingPunct="1"/>
            <a:r>
              <a:rPr lang="en-US" b="1" dirty="0">
                <a:solidFill>
                  <a:schemeClr val="bg1"/>
                </a:solidFill>
                <a:latin typeface="Arial"/>
                <a:cs typeface="Arial"/>
              </a:rPr>
              <a:t>INDUSTRIAL PRODUCTS</a:t>
            </a:r>
            <a:endParaRPr lang="id-ID" b="1" dirty="0">
              <a:solidFill>
                <a:schemeClr val="bg1"/>
              </a:solidFill>
              <a:latin typeface="Arial"/>
              <a:cs typeface="Arial"/>
            </a:endParaRPr>
          </a:p>
        </p:txBody>
      </p:sp>
      <p:sp>
        <p:nvSpPr>
          <p:cNvPr id="35" name="TextBox 34"/>
          <p:cNvSpPr txBox="1"/>
          <p:nvPr/>
        </p:nvSpPr>
        <p:spPr>
          <a:xfrm>
            <a:off x="1027522" y="1093509"/>
            <a:ext cx="3950878" cy="369332"/>
          </a:xfrm>
          <a:prstGeom prst="rect">
            <a:avLst/>
          </a:prstGeom>
          <a:noFill/>
        </p:spPr>
        <p:txBody>
          <a:bodyPr wrap="square" rtlCol="0">
            <a:spAutoFit/>
          </a:bodyPr>
          <a:lstStyle/>
          <a:p>
            <a:pPr eaLnBrk="1" hangingPunct="1"/>
            <a:r>
              <a:rPr lang="en-US" b="1" dirty="0">
                <a:solidFill>
                  <a:schemeClr val="bg1"/>
                </a:solidFill>
                <a:latin typeface="Arial"/>
                <a:cs typeface="Arial"/>
              </a:rPr>
              <a:t>HUMAN NUTRITION &amp; HEALTH</a:t>
            </a:r>
            <a:endParaRPr lang="id-ID" b="1" dirty="0">
              <a:solidFill>
                <a:schemeClr val="bg1"/>
              </a:solidFill>
              <a:latin typeface="Arial"/>
              <a:cs typeface="Arial"/>
            </a:endParaRPr>
          </a:p>
        </p:txBody>
      </p:sp>
      <p:sp>
        <p:nvSpPr>
          <p:cNvPr id="36" name="TextBox 35"/>
          <p:cNvSpPr txBox="1"/>
          <p:nvPr/>
        </p:nvSpPr>
        <p:spPr>
          <a:xfrm>
            <a:off x="1027522" y="3546173"/>
            <a:ext cx="3260062" cy="369332"/>
          </a:xfrm>
          <a:prstGeom prst="rect">
            <a:avLst/>
          </a:prstGeom>
          <a:noFill/>
        </p:spPr>
        <p:txBody>
          <a:bodyPr wrap="square" rtlCol="0">
            <a:spAutoFit/>
          </a:bodyPr>
          <a:lstStyle/>
          <a:p>
            <a:pPr eaLnBrk="1" hangingPunct="1"/>
            <a:r>
              <a:rPr lang="en-US" b="1" dirty="0">
                <a:solidFill>
                  <a:schemeClr val="bg1"/>
                </a:solidFill>
                <a:latin typeface="Arial"/>
                <a:cs typeface="Arial"/>
              </a:rPr>
              <a:t>SPECIALTY PRODUCTS</a:t>
            </a:r>
            <a:endParaRPr lang="id-ID" b="1" dirty="0">
              <a:solidFill>
                <a:schemeClr val="bg1"/>
              </a:solidFill>
              <a:latin typeface="Arial"/>
              <a:cs typeface="Arial"/>
            </a:endParaRPr>
          </a:p>
        </p:txBody>
      </p:sp>
      <p:sp>
        <p:nvSpPr>
          <p:cNvPr id="4" name="Slide Number Placeholder 3"/>
          <p:cNvSpPr>
            <a:spLocks noGrp="1"/>
          </p:cNvSpPr>
          <p:nvPr>
            <p:ph type="sldNum" sz="quarter" idx="4"/>
          </p:nvPr>
        </p:nvSpPr>
        <p:spPr/>
        <p:txBody>
          <a:bodyPr/>
          <a:lstStyle/>
          <a:p>
            <a:pPr>
              <a:defRPr/>
            </a:pPr>
            <a:fld id="{ACCE85CE-18C5-4F90-975B-C47AD42FB3A3}" type="slidenum">
              <a:rPr lang="en-US" smtClean="0"/>
              <a:pPr>
                <a:defRPr/>
              </a:pPr>
              <a:t>9</a:t>
            </a:fld>
            <a:endParaRPr lang="en-US" dirty="0"/>
          </a:p>
        </p:txBody>
      </p:sp>
      <p:sp>
        <p:nvSpPr>
          <p:cNvPr id="38" name="TextBox 37">
            <a:extLst>
              <a:ext uri="{FF2B5EF4-FFF2-40B4-BE49-F238E27FC236}">
                <a16:creationId xmlns:a16="http://schemas.microsoft.com/office/drawing/2014/main" id="{7770FEF0-9013-4107-8BE2-41BD0F0345FF}"/>
              </a:ext>
            </a:extLst>
          </p:cNvPr>
          <p:cNvSpPr txBox="1"/>
          <p:nvPr/>
        </p:nvSpPr>
        <p:spPr>
          <a:xfrm>
            <a:off x="840200" y="846351"/>
            <a:ext cx="4341400" cy="369332"/>
          </a:xfrm>
          <a:prstGeom prst="rect">
            <a:avLst/>
          </a:prstGeom>
          <a:solidFill>
            <a:srgbClr val="608DB6"/>
          </a:solidFill>
        </p:spPr>
        <p:txBody>
          <a:bodyPr wrap="square" rtlCol="0">
            <a:spAutoFit/>
          </a:bodyPr>
          <a:lstStyle/>
          <a:p>
            <a:pPr algn="ctr"/>
            <a:r>
              <a:rPr lang="en-US" b="1" dirty="0">
                <a:solidFill>
                  <a:schemeClr val="bg1"/>
                </a:solidFill>
                <a:latin typeface=" arial"/>
              </a:rPr>
              <a:t>Human Nutrition &amp; Health</a:t>
            </a:r>
          </a:p>
        </p:txBody>
      </p:sp>
      <p:sp>
        <p:nvSpPr>
          <p:cNvPr id="39" name="TextBox 38">
            <a:extLst>
              <a:ext uri="{FF2B5EF4-FFF2-40B4-BE49-F238E27FC236}">
                <a16:creationId xmlns:a16="http://schemas.microsoft.com/office/drawing/2014/main" id="{DFB2F888-329A-4E9A-A324-C6742E3B2889}"/>
              </a:ext>
            </a:extLst>
          </p:cNvPr>
          <p:cNvSpPr txBox="1"/>
          <p:nvPr/>
        </p:nvSpPr>
        <p:spPr>
          <a:xfrm>
            <a:off x="6728226" y="846351"/>
            <a:ext cx="4341400" cy="369332"/>
          </a:xfrm>
          <a:prstGeom prst="rect">
            <a:avLst/>
          </a:prstGeom>
          <a:solidFill>
            <a:srgbClr val="608DB6"/>
          </a:solidFill>
        </p:spPr>
        <p:txBody>
          <a:bodyPr wrap="square" rtlCol="0">
            <a:spAutoFit/>
          </a:bodyPr>
          <a:lstStyle>
            <a:defPPr>
              <a:defRPr lang="en-US"/>
            </a:defPPr>
            <a:lvl1pPr algn="ctr">
              <a:defRPr b="1">
                <a:solidFill>
                  <a:schemeClr val="bg1"/>
                </a:solidFill>
                <a:latin typeface=" arial"/>
              </a:defRPr>
            </a:lvl1pPr>
          </a:lstStyle>
          <a:p>
            <a:r>
              <a:rPr lang="en-US" dirty="0"/>
              <a:t>Animal Nutrition &amp; Health</a:t>
            </a:r>
          </a:p>
        </p:txBody>
      </p:sp>
      <p:sp>
        <p:nvSpPr>
          <p:cNvPr id="45" name="TextBox 44">
            <a:extLst>
              <a:ext uri="{FF2B5EF4-FFF2-40B4-BE49-F238E27FC236}">
                <a16:creationId xmlns:a16="http://schemas.microsoft.com/office/drawing/2014/main" id="{195BC63A-221E-4C5F-AB5E-4569496782F2}"/>
              </a:ext>
            </a:extLst>
          </p:cNvPr>
          <p:cNvSpPr txBox="1"/>
          <p:nvPr/>
        </p:nvSpPr>
        <p:spPr>
          <a:xfrm>
            <a:off x="840200" y="3771447"/>
            <a:ext cx="4341400" cy="369332"/>
          </a:xfrm>
          <a:prstGeom prst="rect">
            <a:avLst/>
          </a:prstGeom>
          <a:solidFill>
            <a:srgbClr val="608DB6"/>
          </a:solidFill>
        </p:spPr>
        <p:txBody>
          <a:bodyPr wrap="square" rtlCol="0">
            <a:spAutoFit/>
          </a:bodyPr>
          <a:lstStyle>
            <a:defPPr>
              <a:defRPr lang="en-US"/>
            </a:defPPr>
            <a:lvl1pPr algn="ctr">
              <a:defRPr b="1">
                <a:solidFill>
                  <a:schemeClr val="bg1"/>
                </a:solidFill>
                <a:latin typeface=" arial"/>
              </a:defRPr>
            </a:lvl1pPr>
          </a:lstStyle>
          <a:p>
            <a:r>
              <a:rPr lang="en-US" dirty="0"/>
              <a:t>Specialty Products</a:t>
            </a:r>
          </a:p>
        </p:txBody>
      </p:sp>
      <p:pic>
        <p:nvPicPr>
          <p:cNvPr id="23" name="Graphic 22">
            <a:extLst>
              <a:ext uri="{FF2B5EF4-FFF2-40B4-BE49-F238E27FC236}">
                <a16:creationId xmlns:a16="http://schemas.microsoft.com/office/drawing/2014/main" id="{A941C1FE-CFD0-4A04-980E-9330F78B69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9984" y="3298547"/>
            <a:ext cx="4467068" cy="2629065"/>
          </a:xfrm>
          <a:prstGeom prst="rect">
            <a:avLst/>
          </a:prstGeom>
        </p:spPr>
      </p:pic>
      <p:sp>
        <p:nvSpPr>
          <p:cNvPr id="19" name="Right Triangle 18">
            <a:extLst>
              <a:ext uri="{FF2B5EF4-FFF2-40B4-BE49-F238E27FC236}">
                <a16:creationId xmlns:a16="http://schemas.microsoft.com/office/drawing/2014/main" id="{7A2DCD1C-2A3A-4AA1-AB72-12AA9D794892}"/>
              </a:ext>
            </a:extLst>
          </p:cNvPr>
          <p:cNvSpPr/>
          <p:nvPr/>
        </p:nvSpPr>
        <p:spPr>
          <a:xfrm rot="10800000" flipV="1">
            <a:off x="4189444" y="3116480"/>
            <a:ext cx="7175661" cy="2727601"/>
          </a:xfrm>
          <a:prstGeom prst="rtTriangle">
            <a:avLst/>
          </a:prstGeom>
          <a:solidFill>
            <a:schemeClr val="accent1">
              <a:lumMod val="40000"/>
              <a:lumOff val="6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ight Triangle 19">
            <a:extLst>
              <a:ext uri="{FF2B5EF4-FFF2-40B4-BE49-F238E27FC236}">
                <a16:creationId xmlns:a16="http://schemas.microsoft.com/office/drawing/2014/main" id="{2335A5C6-D370-4A1C-8238-6F6BE215F289}"/>
              </a:ext>
            </a:extLst>
          </p:cNvPr>
          <p:cNvSpPr/>
          <p:nvPr/>
        </p:nvSpPr>
        <p:spPr>
          <a:xfrm rot="10800000" flipV="1">
            <a:off x="4164010" y="4056738"/>
            <a:ext cx="7201093" cy="1787344"/>
          </a:xfrm>
          <a:prstGeom prst="rtTriangle">
            <a:avLst/>
          </a:prstGeom>
          <a:solidFill>
            <a:schemeClr val="accent1">
              <a:lumMod val="60000"/>
              <a:lumOff val="40000"/>
              <a:alpha val="7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ight Triangle 20">
            <a:extLst>
              <a:ext uri="{FF2B5EF4-FFF2-40B4-BE49-F238E27FC236}">
                <a16:creationId xmlns:a16="http://schemas.microsoft.com/office/drawing/2014/main" id="{A3E85F5A-54AA-41EA-8176-6D35F6682CC0}"/>
              </a:ext>
            </a:extLst>
          </p:cNvPr>
          <p:cNvSpPr/>
          <p:nvPr/>
        </p:nvSpPr>
        <p:spPr>
          <a:xfrm rot="10800000" flipV="1">
            <a:off x="4163873" y="4864801"/>
            <a:ext cx="7201231" cy="1005370"/>
          </a:xfrm>
          <a:prstGeom prst="rtTriangle">
            <a:avLst/>
          </a:prstGeom>
          <a:solidFill>
            <a:schemeClr val="accent1">
              <a:lumMod val="50000"/>
              <a:alpha val="36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E58E610-B9EC-4982-9C17-6DA71F0222C7}"/>
              </a:ext>
            </a:extLst>
          </p:cNvPr>
          <p:cNvGrpSpPr/>
          <p:nvPr/>
        </p:nvGrpSpPr>
        <p:grpSpPr>
          <a:xfrm>
            <a:off x="4183452" y="2995127"/>
            <a:ext cx="7249885" cy="2858099"/>
            <a:chOff x="530351" y="373909"/>
            <a:chExt cx="10522834" cy="5399975"/>
          </a:xfrm>
        </p:grpSpPr>
        <p:cxnSp>
          <p:nvCxnSpPr>
            <p:cNvPr id="24" name="Straight Arrow Connector 23">
              <a:extLst>
                <a:ext uri="{FF2B5EF4-FFF2-40B4-BE49-F238E27FC236}">
                  <a16:creationId xmlns:a16="http://schemas.microsoft.com/office/drawing/2014/main" id="{DA8467CB-BD24-4BDA-95B0-CEAADAF2582E}"/>
                </a:ext>
              </a:extLst>
            </p:cNvPr>
            <p:cNvCxnSpPr>
              <a:cxnSpLocks/>
            </p:cNvCxnSpPr>
            <p:nvPr/>
          </p:nvCxnSpPr>
          <p:spPr>
            <a:xfrm flipV="1">
              <a:off x="11053185" y="373909"/>
              <a:ext cx="0" cy="53999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F2CBE263-33D3-480C-92F5-5B7C651CE2DE}"/>
                </a:ext>
              </a:extLst>
            </p:cNvPr>
            <p:cNvCxnSpPr/>
            <p:nvPr/>
          </p:nvCxnSpPr>
          <p:spPr>
            <a:xfrm>
              <a:off x="530351" y="5773882"/>
              <a:ext cx="1051275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27" name="TextBox 26">
            <a:extLst>
              <a:ext uri="{FF2B5EF4-FFF2-40B4-BE49-F238E27FC236}">
                <a16:creationId xmlns:a16="http://schemas.microsoft.com/office/drawing/2014/main" id="{633B4DF6-6B71-423A-9683-52233A66C28E}"/>
              </a:ext>
            </a:extLst>
          </p:cNvPr>
          <p:cNvSpPr txBox="1"/>
          <p:nvPr/>
        </p:nvSpPr>
        <p:spPr>
          <a:xfrm>
            <a:off x="8064348" y="3738873"/>
            <a:ext cx="3746634" cy="1846659"/>
          </a:xfrm>
          <a:prstGeom prst="rect">
            <a:avLst/>
          </a:prstGeom>
          <a:noFill/>
        </p:spPr>
        <p:txBody>
          <a:bodyPr wrap="square" rtlCol="0">
            <a:spAutoFit/>
          </a:bodyPr>
          <a:lstStyle/>
          <a:p>
            <a:pPr>
              <a:tabLst>
                <a:tab pos="3148013" algn="r"/>
              </a:tabLst>
            </a:pPr>
            <a:r>
              <a:rPr lang="en-US" sz="1600" b="1" dirty="0">
                <a:solidFill>
                  <a:schemeClr val="bg1"/>
                </a:solidFill>
                <a:latin typeface=" arial"/>
              </a:rPr>
              <a:t>	M&amp;A</a:t>
            </a:r>
          </a:p>
          <a:p>
            <a:pPr>
              <a:tabLst>
                <a:tab pos="3148013" algn="r"/>
              </a:tabLst>
            </a:pPr>
            <a:endParaRPr lang="en-US" sz="1600" b="1" dirty="0">
              <a:solidFill>
                <a:schemeClr val="bg1"/>
              </a:solidFill>
              <a:latin typeface=" arial"/>
            </a:endParaRPr>
          </a:p>
          <a:p>
            <a:pPr>
              <a:tabLst>
                <a:tab pos="3148013" algn="r"/>
              </a:tabLst>
            </a:pPr>
            <a:endParaRPr lang="en-US" sz="1600" b="1" dirty="0">
              <a:solidFill>
                <a:schemeClr val="bg1"/>
              </a:solidFill>
              <a:latin typeface=" arial"/>
            </a:endParaRPr>
          </a:p>
          <a:p>
            <a:pPr>
              <a:tabLst>
                <a:tab pos="3148013" algn="r"/>
              </a:tabLst>
            </a:pPr>
            <a:r>
              <a:rPr lang="en-US" sz="1600" b="1" dirty="0">
                <a:solidFill>
                  <a:schemeClr val="bg1"/>
                </a:solidFill>
                <a:latin typeface=" arial"/>
              </a:rPr>
              <a:t>	Growth Platforms</a:t>
            </a:r>
          </a:p>
          <a:p>
            <a:pPr>
              <a:tabLst>
                <a:tab pos="3148013" algn="r"/>
              </a:tabLst>
            </a:pPr>
            <a:endParaRPr lang="en-US" sz="1600" b="1" dirty="0">
              <a:solidFill>
                <a:schemeClr val="bg1"/>
              </a:solidFill>
              <a:latin typeface=" arial"/>
            </a:endParaRPr>
          </a:p>
          <a:p>
            <a:pPr>
              <a:tabLst>
                <a:tab pos="3148013" algn="r"/>
              </a:tabLst>
            </a:pPr>
            <a:endParaRPr lang="en-US" sz="1600" b="1" dirty="0">
              <a:solidFill>
                <a:schemeClr val="bg1"/>
              </a:solidFill>
              <a:latin typeface=" arial"/>
            </a:endParaRPr>
          </a:p>
          <a:p>
            <a:pPr>
              <a:tabLst>
                <a:tab pos="3148013" algn="r"/>
              </a:tabLst>
            </a:pPr>
            <a:r>
              <a:rPr lang="en-US" sz="1600" b="1" dirty="0">
                <a:solidFill>
                  <a:schemeClr val="bg1"/>
                </a:solidFill>
                <a:latin typeface=" arial"/>
              </a:rPr>
              <a:t>	Market Growth</a:t>
            </a:r>
          </a:p>
        </p:txBody>
      </p:sp>
      <p:sp>
        <p:nvSpPr>
          <p:cNvPr id="28" name="TextBox 27">
            <a:extLst>
              <a:ext uri="{FF2B5EF4-FFF2-40B4-BE49-F238E27FC236}">
                <a16:creationId xmlns:a16="http://schemas.microsoft.com/office/drawing/2014/main" id="{59E76609-30CB-45EB-A5EA-AE76016C4322}"/>
              </a:ext>
            </a:extLst>
          </p:cNvPr>
          <p:cNvSpPr txBox="1"/>
          <p:nvPr/>
        </p:nvSpPr>
        <p:spPr>
          <a:xfrm>
            <a:off x="10783098" y="2712685"/>
            <a:ext cx="950819" cy="430887"/>
          </a:xfrm>
          <a:prstGeom prst="rect">
            <a:avLst/>
          </a:prstGeom>
          <a:noFill/>
        </p:spPr>
        <p:txBody>
          <a:bodyPr wrap="square" rtlCol="0">
            <a:spAutoFit/>
          </a:bodyPr>
          <a:lstStyle/>
          <a:p>
            <a:r>
              <a:rPr lang="en-US" sz="1100" dirty="0">
                <a:solidFill>
                  <a:srgbClr val="4774AB"/>
                </a:solidFill>
                <a:latin typeface=" arial"/>
              </a:rPr>
              <a:t>Growth over 5 years</a:t>
            </a:r>
          </a:p>
        </p:txBody>
      </p:sp>
    </p:spTree>
    <p:extLst>
      <p:ext uri="{BB962C8B-B14F-4D97-AF65-F5344CB8AC3E}">
        <p14:creationId xmlns:p14="http://schemas.microsoft.com/office/powerpoint/2010/main" val="63857821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10428417884541BA340DE8953C7805" ma:contentTypeVersion="13" ma:contentTypeDescription="Create a new document." ma:contentTypeScope="" ma:versionID="9c2f416ff14f50693527888439eeaa49">
  <xsd:schema xmlns:xsd="http://www.w3.org/2001/XMLSchema" xmlns:xs="http://www.w3.org/2001/XMLSchema" xmlns:p="http://schemas.microsoft.com/office/2006/metadata/properties" xmlns:ns3="027d5d16-5a11-4dfa-a9b6-d65f65af8684" xmlns:ns4="05a50011-8008-41f5-a70a-5104463b8d90" targetNamespace="http://schemas.microsoft.com/office/2006/metadata/properties" ma:root="true" ma:fieldsID="cb5396ac53b50818d2f15edaccf0ae4a" ns3:_="" ns4:_="">
    <xsd:import namespace="027d5d16-5a11-4dfa-a9b6-d65f65af8684"/>
    <xsd:import namespace="05a50011-8008-41f5-a70a-5104463b8d9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d5d16-5a11-4dfa-a9b6-d65f65af86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5a50011-8008-41f5-a70a-5104463b8d9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FD4AF0-AD13-43CF-AC29-9C487926BB97}">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AEB19E8-44CB-47FF-8428-8675E04E65FE}">
  <ds:schemaRefs>
    <ds:schemaRef ds:uri="http://schemas.microsoft.com/sharepoint/v3/contenttype/forms"/>
  </ds:schemaRefs>
</ds:datastoreItem>
</file>

<file path=customXml/itemProps3.xml><?xml version="1.0" encoding="utf-8"?>
<ds:datastoreItem xmlns:ds="http://schemas.openxmlformats.org/officeDocument/2006/customXml" ds:itemID="{2EFB6727-67A1-4E83-BD93-78ABF12D74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7d5d16-5a11-4dfa-a9b6-d65f65af8684"/>
    <ds:schemaRef ds:uri="05a50011-8008-41f5-a70a-5104463b8d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39056</TotalTime>
  <Words>4503</Words>
  <Application>Microsoft Office PowerPoint</Application>
  <PresentationFormat>Widescreen</PresentationFormat>
  <Paragraphs>662</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 arial</vt:lpstr>
      <vt:lpstr>Arial</vt:lpstr>
      <vt:lpstr>Calibri</vt:lpstr>
      <vt:lpstr>Calibri Light</vt:lpstr>
      <vt:lpstr>Courier New</vt:lpstr>
      <vt:lpstr>Wingdings</vt:lpstr>
      <vt:lpstr>Custom Design</vt:lpstr>
      <vt:lpstr>PowerPoint Presentation</vt:lpstr>
      <vt:lpstr>Safe Harbor Statement</vt:lpstr>
      <vt:lpstr>Balchem Corporation</vt:lpstr>
      <vt:lpstr>Leadership</vt:lpstr>
      <vt:lpstr>Balchem at a Glance</vt:lpstr>
      <vt:lpstr>Segment Overview</vt:lpstr>
      <vt:lpstr>Vision and Mission</vt:lpstr>
      <vt:lpstr>Strategic Focus</vt:lpstr>
      <vt:lpstr>Balchem Growth Platforms</vt:lpstr>
      <vt:lpstr>COVID-19 Pandemic Response Update</vt:lpstr>
      <vt:lpstr>Market Outlook – Pre, During, Post Covid-19 Pandemic</vt:lpstr>
      <vt:lpstr>Q3 2021 Financial Summary</vt:lpstr>
      <vt:lpstr>Historical Financials</vt:lpstr>
      <vt:lpstr>Segment Financials</vt:lpstr>
      <vt:lpstr>Capital Allocation Strategy and M&amp;A</vt:lpstr>
      <vt:lpstr>Recent Acquisitions</vt:lpstr>
      <vt:lpstr>Free Cash Flow Conversion</vt:lpstr>
      <vt:lpstr>Dividends</vt:lpstr>
      <vt:lpstr>Our Sustainability Framework</vt:lpstr>
      <vt:lpstr>Our 2030 ESG Goals</vt:lpstr>
      <vt:lpstr>Measuring Our Progress</vt:lpstr>
      <vt:lpstr>What Makes Balchem Unique?</vt:lpstr>
      <vt:lpstr>Summary / Wrap Up</vt:lpstr>
      <vt:lpstr>PowerPoint Presentation</vt:lpstr>
      <vt:lpstr>Appendix</vt:lpstr>
      <vt:lpstr>Non-GAAP Financial Information</vt:lpstr>
      <vt:lpstr>Non-GAAP Financial Information - Continued</vt:lpstr>
      <vt:lpstr>Non-GAAP Financial Information - Continued</vt:lpstr>
      <vt:lpstr>Non-GAAP Financial Information - Continued</vt:lpstr>
      <vt:lpstr>Non-GAAP Financial Information - Continued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Tiffany</dc:creator>
  <cp:keywords/>
  <dc:description/>
  <cp:lastModifiedBy>Martin Bengtsson</cp:lastModifiedBy>
  <cp:revision>1334</cp:revision>
  <cp:lastPrinted>2020-03-09T14:29:33Z</cp:lastPrinted>
  <dcterms:created xsi:type="dcterms:W3CDTF">2015-08-25T18:12:12Z</dcterms:created>
  <dcterms:modified xsi:type="dcterms:W3CDTF">2021-11-08T14:26:20Z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0x0101001F10428417884541BA340DE8953C7805</vt:lpwstr>
  </property>
</Properties>
</file>